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19.xml" ContentType="application/vnd.openxmlformats-officedocument.presentationml.slide+xml"/>
  <Override PartName="/ppt/diagrams/layout2.xml" ContentType="application/vnd.openxmlformats-officedocument.drawingml.diagramLayout+xml"/>
  <Override PartName="/ppt/diagrams/data2.xml" ContentType="application/vnd.openxmlformats-officedocument.drawingml.diagramData+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tableStyles" Target="tableStyles.xml"/><Relationship Id="rId59" Type="http://schemas.openxmlformats.org/officeDocument/2006/relationships/presProps" Target="presProps.xml"/><Relationship Id="rId60" Type="http://schemas.openxmlformats.org/officeDocument/2006/relationships/viewProps" Target="viewProps.xml"/><Relationship Id="rId6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5138D-57EB-44D9-B94E-D1EFA9CF35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D5CB3A2-A44B-4FC1-9D34-791E989792D1}">
      <dgm:prSet phldrT="[Text]"/>
      <dgm:spPr/>
      <dgm:t>
        <a:bodyPr/>
        <a:lstStyle/>
        <a:p>
          <a:r>
            <a:rPr lang="en-US" dirty="0"/>
            <a:t>Farmers could adopt new technology</a:t>
          </a:r>
        </a:p>
      </dgm:t>
    </dgm:pt>
    <dgm:pt modelId="{AA0D9023-D334-42CA-99F9-BE5ECA0FA597}" type="parTrans" cxnId="{8157CC1E-B283-4F21-ABE3-C73045903734}">
      <dgm:prSet/>
      <dgm:spPr/>
      <dgm:t>
        <a:bodyPr/>
        <a:lstStyle/>
        <a:p>
          <a:endParaRPr lang="en-US"/>
        </a:p>
      </dgm:t>
    </dgm:pt>
    <dgm:pt modelId="{1F51E00D-FEBB-4639-ABAF-726814C64B91}" type="sibTrans" cxnId="{8157CC1E-B283-4F21-ABE3-C73045903734}">
      <dgm:prSet/>
      <dgm:spPr/>
      <dgm:t>
        <a:bodyPr/>
        <a:lstStyle/>
        <a:p>
          <a:endParaRPr lang="en-US"/>
        </a:p>
      </dgm:t>
    </dgm:pt>
    <dgm:pt modelId="{8289BD87-694A-4E09-8B20-21AF7E5F2398}">
      <dgm:prSet phldrT="[Text]"/>
      <dgm:spPr/>
      <dgm:t>
        <a:bodyPr/>
        <a:lstStyle/>
        <a:p>
          <a:r>
            <a:rPr lang="en-US" dirty="0"/>
            <a:t>Famines could be avoided</a:t>
          </a:r>
        </a:p>
      </dgm:t>
    </dgm:pt>
    <dgm:pt modelId="{B1E0C8ED-62E4-4FEB-A0E4-1C0013FB0864}" type="parTrans" cxnId="{89663F55-052E-45F6-9A6B-B8FDB2F17D75}">
      <dgm:prSet/>
      <dgm:spPr/>
      <dgm:t>
        <a:bodyPr/>
        <a:lstStyle/>
        <a:p>
          <a:endParaRPr lang="en-US"/>
        </a:p>
      </dgm:t>
    </dgm:pt>
    <dgm:pt modelId="{60649908-1189-4739-A275-7C158B51771B}" type="sibTrans" cxnId="{89663F55-052E-45F6-9A6B-B8FDB2F17D75}">
      <dgm:prSet/>
      <dgm:spPr/>
      <dgm:t>
        <a:bodyPr/>
        <a:lstStyle/>
        <a:p>
          <a:endParaRPr lang="en-US"/>
        </a:p>
      </dgm:t>
    </dgm:pt>
    <dgm:pt modelId="{87652DE2-E324-47A3-9FF9-06F0786E2FBC}">
      <dgm:prSet phldrT="[Text]"/>
      <dgm:spPr/>
      <dgm:t>
        <a:bodyPr/>
        <a:lstStyle/>
        <a:p>
          <a:r>
            <a:rPr lang="en-US" dirty="0"/>
            <a:t>Small scale units came up</a:t>
          </a:r>
        </a:p>
      </dgm:t>
    </dgm:pt>
    <dgm:pt modelId="{72BC43AF-64A1-4BE2-806B-9228A74A8FCC}" type="parTrans" cxnId="{3F6A1CC6-034A-4779-9281-6C1F7E55C152}">
      <dgm:prSet/>
      <dgm:spPr/>
      <dgm:t>
        <a:bodyPr/>
        <a:lstStyle/>
        <a:p>
          <a:endParaRPr lang="en-US"/>
        </a:p>
      </dgm:t>
    </dgm:pt>
    <dgm:pt modelId="{4443FA8E-FEF2-4086-8BD0-092858F500CC}" type="sibTrans" cxnId="{3F6A1CC6-034A-4779-9281-6C1F7E55C152}">
      <dgm:prSet/>
      <dgm:spPr/>
      <dgm:t>
        <a:bodyPr/>
        <a:lstStyle/>
        <a:p>
          <a:endParaRPr lang="en-US"/>
        </a:p>
      </dgm:t>
    </dgm:pt>
    <dgm:pt modelId="{1A9BE4A9-8ACC-4BE7-99CF-B856245ACA1B}" type="pres">
      <dgm:prSet presAssocID="{2E65138D-57EB-44D9-B94E-D1EFA9CF3576}" presName="linear" presStyleCnt="0">
        <dgm:presLayoutVars>
          <dgm:dir/>
          <dgm:animLvl val="lvl"/>
          <dgm:resizeHandles val="exact"/>
        </dgm:presLayoutVars>
      </dgm:prSet>
      <dgm:spPr/>
    </dgm:pt>
    <dgm:pt modelId="{774C2F0F-0811-4BEE-8F06-420A9D6478C8}" type="pres">
      <dgm:prSet presAssocID="{8D5CB3A2-A44B-4FC1-9D34-791E989792D1}" presName="parentLin" presStyleCnt="0"/>
      <dgm:spPr/>
    </dgm:pt>
    <dgm:pt modelId="{9FEBA58F-6BF8-4387-BB4A-6D342B405328}" type="pres">
      <dgm:prSet presAssocID="{8D5CB3A2-A44B-4FC1-9D34-791E989792D1}" presName="parentLeftMargin" presStyleLbl="node1" presStyleIdx="0" presStyleCnt="3"/>
      <dgm:spPr/>
    </dgm:pt>
    <dgm:pt modelId="{257415AB-7765-4397-8CE4-DFE88146C9D5}" type="pres">
      <dgm:prSet presAssocID="{8D5CB3A2-A44B-4FC1-9D34-791E989792D1}" presName="parentText" presStyleLbl="node1" presStyleIdx="0" presStyleCnt="3" custScaleX="138924">
        <dgm:presLayoutVars>
          <dgm:chMax val="0"/>
          <dgm:bulletEnabled val="1"/>
        </dgm:presLayoutVars>
      </dgm:prSet>
      <dgm:spPr/>
    </dgm:pt>
    <dgm:pt modelId="{CFD687F5-0F2E-4214-B1EA-82228B887165}" type="pres">
      <dgm:prSet presAssocID="{8D5CB3A2-A44B-4FC1-9D34-791E989792D1}" presName="negativeSpace" presStyleCnt="0"/>
      <dgm:spPr/>
    </dgm:pt>
    <dgm:pt modelId="{98A4E676-E5F9-4907-B90F-72289F252DA2}" type="pres">
      <dgm:prSet presAssocID="{8D5CB3A2-A44B-4FC1-9D34-791E989792D1}" presName="childText" presStyleLbl="conFgAcc1" presStyleIdx="0" presStyleCnt="3">
        <dgm:presLayoutVars>
          <dgm:bulletEnabled val="1"/>
        </dgm:presLayoutVars>
      </dgm:prSet>
      <dgm:spPr/>
    </dgm:pt>
    <dgm:pt modelId="{6FB49AC8-446C-4078-AC88-5AFC9E520426}" type="pres">
      <dgm:prSet presAssocID="{1F51E00D-FEBB-4639-ABAF-726814C64B91}" presName="spaceBetweenRectangles" presStyleCnt="0"/>
      <dgm:spPr/>
    </dgm:pt>
    <dgm:pt modelId="{E9391A6C-407F-4CC2-831F-D72153918296}" type="pres">
      <dgm:prSet presAssocID="{8289BD87-694A-4E09-8B20-21AF7E5F2398}" presName="parentLin" presStyleCnt="0"/>
      <dgm:spPr/>
    </dgm:pt>
    <dgm:pt modelId="{8B4F5C2D-8B0C-4939-AE53-F3B44C51D881}" type="pres">
      <dgm:prSet presAssocID="{8289BD87-694A-4E09-8B20-21AF7E5F2398}" presName="parentLeftMargin" presStyleLbl="node1" presStyleIdx="0" presStyleCnt="3"/>
      <dgm:spPr/>
    </dgm:pt>
    <dgm:pt modelId="{A028F913-28F0-4E14-AB49-29FF211BA909}" type="pres">
      <dgm:prSet presAssocID="{8289BD87-694A-4E09-8B20-21AF7E5F2398}" presName="parentText" presStyleLbl="node1" presStyleIdx="1" presStyleCnt="3" custScaleX="129844">
        <dgm:presLayoutVars>
          <dgm:chMax val="0"/>
          <dgm:bulletEnabled val="1"/>
        </dgm:presLayoutVars>
      </dgm:prSet>
      <dgm:spPr/>
    </dgm:pt>
    <dgm:pt modelId="{C98FB146-5C04-4BD0-9D6B-9B4B117F758F}" type="pres">
      <dgm:prSet presAssocID="{8289BD87-694A-4E09-8B20-21AF7E5F2398}" presName="negativeSpace" presStyleCnt="0"/>
      <dgm:spPr/>
    </dgm:pt>
    <dgm:pt modelId="{A8E7D20C-7756-4A2C-8FA3-4D80F7248370}" type="pres">
      <dgm:prSet presAssocID="{8289BD87-694A-4E09-8B20-21AF7E5F2398}" presName="childText" presStyleLbl="conFgAcc1" presStyleIdx="1" presStyleCnt="3">
        <dgm:presLayoutVars>
          <dgm:bulletEnabled val="1"/>
        </dgm:presLayoutVars>
      </dgm:prSet>
      <dgm:spPr/>
    </dgm:pt>
    <dgm:pt modelId="{3049F9CC-0A59-4418-9061-5C21A6270BE9}" type="pres">
      <dgm:prSet presAssocID="{60649908-1189-4739-A275-7C158B51771B}" presName="spaceBetweenRectangles" presStyleCnt="0"/>
      <dgm:spPr/>
    </dgm:pt>
    <dgm:pt modelId="{8EAC4AA4-DEE2-4661-9863-6936D3C3E21D}" type="pres">
      <dgm:prSet presAssocID="{87652DE2-E324-47A3-9FF9-06F0786E2FBC}" presName="parentLin" presStyleCnt="0"/>
      <dgm:spPr/>
    </dgm:pt>
    <dgm:pt modelId="{DCA3185A-AB13-406B-AB52-B8C769D3EB20}" type="pres">
      <dgm:prSet presAssocID="{87652DE2-E324-47A3-9FF9-06F0786E2FBC}" presName="parentLeftMargin" presStyleLbl="node1" presStyleIdx="1" presStyleCnt="3"/>
      <dgm:spPr/>
    </dgm:pt>
    <dgm:pt modelId="{CDBA0C6B-40BA-438D-9218-5FA81705492D}" type="pres">
      <dgm:prSet presAssocID="{87652DE2-E324-47A3-9FF9-06F0786E2FBC}" presName="parentText" presStyleLbl="node1" presStyleIdx="2" presStyleCnt="3" custScaleX="125032" custLinFactNeighborX="44193" custLinFactNeighborY="5619">
        <dgm:presLayoutVars>
          <dgm:chMax val="0"/>
          <dgm:bulletEnabled val="1"/>
        </dgm:presLayoutVars>
      </dgm:prSet>
      <dgm:spPr/>
    </dgm:pt>
    <dgm:pt modelId="{353E0862-304A-45E5-BD27-F519827E7692}" type="pres">
      <dgm:prSet presAssocID="{87652DE2-E324-47A3-9FF9-06F0786E2FBC}" presName="negativeSpace" presStyleCnt="0"/>
      <dgm:spPr/>
    </dgm:pt>
    <dgm:pt modelId="{59F3D8A0-47FE-435A-B499-529C5C81BDA5}" type="pres">
      <dgm:prSet presAssocID="{87652DE2-E324-47A3-9FF9-06F0786E2FBC}" presName="childText" presStyleLbl="conFgAcc1" presStyleIdx="2" presStyleCnt="3">
        <dgm:presLayoutVars>
          <dgm:bulletEnabled val="1"/>
        </dgm:presLayoutVars>
      </dgm:prSet>
      <dgm:spPr/>
    </dgm:pt>
  </dgm:ptLst>
  <dgm:cxnLst>
    <dgm:cxn modelId="{AFD6F202-632C-44C6-8BFD-7F592891FC48}" type="presOf" srcId="{87652DE2-E324-47A3-9FF9-06F0786E2FBC}" destId="{CDBA0C6B-40BA-438D-9218-5FA81705492D}" srcOrd="1" destOrd="0" presId="urn:microsoft.com/office/officeart/2005/8/layout/list1"/>
    <dgm:cxn modelId="{E752AD18-F5DD-4C6E-8CC3-B9197C54514D}" type="presOf" srcId="{8D5CB3A2-A44B-4FC1-9D34-791E989792D1}" destId="{257415AB-7765-4397-8CE4-DFE88146C9D5}" srcOrd="1" destOrd="0" presId="urn:microsoft.com/office/officeart/2005/8/layout/list1"/>
    <dgm:cxn modelId="{8157CC1E-B283-4F21-ABE3-C73045903734}" srcId="{2E65138D-57EB-44D9-B94E-D1EFA9CF3576}" destId="{8D5CB3A2-A44B-4FC1-9D34-791E989792D1}" srcOrd="0" destOrd="0" parTransId="{AA0D9023-D334-42CA-99F9-BE5ECA0FA597}" sibTransId="{1F51E00D-FEBB-4639-ABAF-726814C64B91}"/>
    <dgm:cxn modelId="{8CE72820-43D4-4ACE-B764-4928AD1A408D}" type="presOf" srcId="{8D5CB3A2-A44B-4FC1-9D34-791E989792D1}" destId="{9FEBA58F-6BF8-4387-BB4A-6D342B405328}" srcOrd="0" destOrd="0" presId="urn:microsoft.com/office/officeart/2005/8/layout/list1"/>
    <dgm:cxn modelId="{89663F55-052E-45F6-9A6B-B8FDB2F17D75}" srcId="{2E65138D-57EB-44D9-B94E-D1EFA9CF3576}" destId="{8289BD87-694A-4E09-8B20-21AF7E5F2398}" srcOrd="1" destOrd="0" parTransId="{B1E0C8ED-62E4-4FEB-A0E4-1C0013FB0864}" sibTransId="{60649908-1189-4739-A275-7C158B51771B}"/>
    <dgm:cxn modelId="{DC56A157-BDA3-48B2-A596-0F9E68D0528E}" type="presOf" srcId="{8289BD87-694A-4E09-8B20-21AF7E5F2398}" destId="{8B4F5C2D-8B0C-4939-AE53-F3B44C51D881}" srcOrd="0" destOrd="0" presId="urn:microsoft.com/office/officeart/2005/8/layout/list1"/>
    <dgm:cxn modelId="{4241BCAA-4E80-4F89-B9BE-8AC0AAC8F435}" type="presOf" srcId="{2E65138D-57EB-44D9-B94E-D1EFA9CF3576}" destId="{1A9BE4A9-8ACC-4BE7-99CF-B856245ACA1B}" srcOrd="0" destOrd="0" presId="urn:microsoft.com/office/officeart/2005/8/layout/list1"/>
    <dgm:cxn modelId="{3F6A1CC6-034A-4779-9281-6C1F7E55C152}" srcId="{2E65138D-57EB-44D9-B94E-D1EFA9CF3576}" destId="{87652DE2-E324-47A3-9FF9-06F0786E2FBC}" srcOrd="2" destOrd="0" parTransId="{72BC43AF-64A1-4BE2-806B-9228A74A8FCC}" sibTransId="{4443FA8E-FEF2-4086-8BD0-092858F500CC}"/>
    <dgm:cxn modelId="{53E497E0-12D8-4E66-A483-F66B8DC61B24}" type="presOf" srcId="{87652DE2-E324-47A3-9FF9-06F0786E2FBC}" destId="{DCA3185A-AB13-406B-AB52-B8C769D3EB20}" srcOrd="0" destOrd="0" presId="urn:microsoft.com/office/officeart/2005/8/layout/list1"/>
    <dgm:cxn modelId="{F4C8E0F2-FF10-4EB3-B0C0-51C9E8F83ABE}" type="presOf" srcId="{8289BD87-694A-4E09-8B20-21AF7E5F2398}" destId="{A028F913-28F0-4E14-AB49-29FF211BA909}" srcOrd="1" destOrd="0" presId="urn:microsoft.com/office/officeart/2005/8/layout/list1"/>
    <dgm:cxn modelId="{E1162778-7BA8-4CFD-97D2-495324E0559A}" type="presParOf" srcId="{1A9BE4A9-8ACC-4BE7-99CF-B856245ACA1B}" destId="{774C2F0F-0811-4BEE-8F06-420A9D6478C8}" srcOrd="0" destOrd="0" presId="urn:microsoft.com/office/officeart/2005/8/layout/list1"/>
    <dgm:cxn modelId="{9A30C61F-574F-4843-B0D3-C0A92C2EC3C0}" type="presParOf" srcId="{774C2F0F-0811-4BEE-8F06-420A9D6478C8}" destId="{9FEBA58F-6BF8-4387-BB4A-6D342B405328}" srcOrd="0" destOrd="0" presId="urn:microsoft.com/office/officeart/2005/8/layout/list1"/>
    <dgm:cxn modelId="{6339B757-65F6-4B8A-A49C-3A76FA500D1A}" type="presParOf" srcId="{774C2F0F-0811-4BEE-8F06-420A9D6478C8}" destId="{257415AB-7765-4397-8CE4-DFE88146C9D5}" srcOrd="1" destOrd="0" presId="urn:microsoft.com/office/officeart/2005/8/layout/list1"/>
    <dgm:cxn modelId="{78554A51-263A-47D4-922D-61E29B18EDF7}" type="presParOf" srcId="{1A9BE4A9-8ACC-4BE7-99CF-B856245ACA1B}" destId="{CFD687F5-0F2E-4214-B1EA-82228B887165}" srcOrd="1" destOrd="0" presId="urn:microsoft.com/office/officeart/2005/8/layout/list1"/>
    <dgm:cxn modelId="{83C6B62F-C003-4CD4-B07F-29512145076E}" type="presParOf" srcId="{1A9BE4A9-8ACC-4BE7-99CF-B856245ACA1B}" destId="{98A4E676-E5F9-4907-B90F-72289F252DA2}" srcOrd="2" destOrd="0" presId="urn:microsoft.com/office/officeart/2005/8/layout/list1"/>
    <dgm:cxn modelId="{C365BB65-2120-45D1-918E-F69EEA8FFA88}" type="presParOf" srcId="{1A9BE4A9-8ACC-4BE7-99CF-B856245ACA1B}" destId="{6FB49AC8-446C-4078-AC88-5AFC9E520426}" srcOrd="3" destOrd="0" presId="urn:microsoft.com/office/officeart/2005/8/layout/list1"/>
    <dgm:cxn modelId="{407D0A0A-ADA4-4AAF-A264-1B94BE8B9041}" type="presParOf" srcId="{1A9BE4A9-8ACC-4BE7-99CF-B856245ACA1B}" destId="{E9391A6C-407F-4CC2-831F-D72153918296}" srcOrd="4" destOrd="0" presId="urn:microsoft.com/office/officeart/2005/8/layout/list1"/>
    <dgm:cxn modelId="{B4E12F9F-6D84-4088-8BB1-9A9E42531C53}" type="presParOf" srcId="{E9391A6C-407F-4CC2-831F-D72153918296}" destId="{8B4F5C2D-8B0C-4939-AE53-F3B44C51D881}" srcOrd="0" destOrd="0" presId="urn:microsoft.com/office/officeart/2005/8/layout/list1"/>
    <dgm:cxn modelId="{AB94F4D6-C7AF-4141-93E7-72784FA8DA6C}" type="presParOf" srcId="{E9391A6C-407F-4CC2-831F-D72153918296}" destId="{A028F913-28F0-4E14-AB49-29FF211BA909}" srcOrd="1" destOrd="0" presId="urn:microsoft.com/office/officeart/2005/8/layout/list1"/>
    <dgm:cxn modelId="{0922DD6D-CD07-4A09-8842-FF3F2113979C}" type="presParOf" srcId="{1A9BE4A9-8ACC-4BE7-99CF-B856245ACA1B}" destId="{C98FB146-5C04-4BD0-9D6B-9B4B117F758F}" srcOrd="5" destOrd="0" presId="urn:microsoft.com/office/officeart/2005/8/layout/list1"/>
    <dgm:cxn modelId="{C18C3461-EB82-4CF8-9E9E-5B6762698FA0}" type="presParOf" srcId="{1A9BE4A9-8ACC-4BE7-99CF-B856245ACA1B}" destId="{A8E7D20C-7756-4A2C-8FA3-4D80F7248370}" srcOrd="6" destOrd="0" presId="urn:microsoft.com/office/officeart/2005/8/layout/list1"/>
    <dgm:cxn modelId="{F1355007-5CF5-4A10-88A1-2AF8FE7F6AFD}" type="presParOf" srcId="{1A9BE4A9-8ACC-4BE7-99CF-B856245ACA1B}" destId="{3049F9CC-0A59-4418-9061-5C21A6270BE9}" srcOrd="7" destOrd="0" presId="urn:microsoft.com/office/officeart/2005/8/layout/list1"/>
    <dgm:cxn modelId="{9276BB11-7C27-4494-9081-A34157A227E3}" type="presParOf" srcId="{1A9BE4A9-8ACC-4BE7-99CF-B856245ACA1B}" destId="{8EAC4AA4-DEE2-4661-9863-6936D3C3E21D}" srcOrd="8" destOrd="0" presId="urn:microsoft.com/office/officeart/2005/8/layout/list1"/>
    <dgm:cxn modelId="{A4939BEF-944A-4D08-8AC9-75660B47AE16}" type="presParOf" srcId="{8EAC4AA4-DEE2-4661-9863-6936D3C3E21D}" destId="{DCA3185A-AB13-406B-AB52-B8C769D3EB20}" srcOrd="0" destOrd="0" presId="urn:microsoft.com/office/officeart/2005/8/layout/list1"/>
    <dgm:cxn modelId="{A1D770E8-A811-44B7-BE21-A9B3B1AFDAF2}" type="presParOf" srcId="{8EAC4AA4-DEE2-4661-9863-6936D3C3E21D}" destId="{CDBA0C6B-40BA-438D-9218-5FA81705492D}" srcOrd="1" destOrd="0" presId="urn:microsoft.com/office/officeart/2005/8/layout/list1"/>
    <dgm:cxn modelId="{CC1E5975-E0DE-4061-906A-A3BB1245AE13}" type="presParOf" srcId="{1A9BE4A9-8ACC-4BE7-99CF-B856245ACA1B}" destId="{353E0862-304A-45E5-BD27-F519827E7692}" srcOrd="9" destOrd="0" presId="urn:microsoft.com/office/officeart/2005/8/layout/list1"/>
    <dgm:cxn modelId="{21A7AC2D-2665-4E65-A460-217C95BFDD6B}" type="presParOf" srcId="{1A9BE4A9-8ACC-4BE7-99CF-B856245ACA1B}" destId="{59F3D8A0-47FE-435A-B499-529C5C81BDA5}" srcOrd="10"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A3EFA7-69F7-467A-A5E0-B5EE8B1E4F4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40B3065-DBC4-4695-BD44-5B98EA3A64B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3600" dirty="0"/>
            <a:t>Failed to develop the habit of saving and deposit</a:t>
          </a:r>
          <a:r>
            <a:rPr lang="en-US" sz="3600" dirty="0" err="1"/>
            <a:t>mobilisation</a:t>
          </a:r>
          <a:endParaRPr lang="en-US" sz="3600" dirty="0"/>
        </a:p>
      </dgm:t>
    </dgm:pt>
    <dgm:pt modelId="{6A4C04FD-FD4D-40EE-A8D1-AFA6964DB910}" type="parTrans" cxnId="{0EC4EECC-22E7-4ADC-8A08-3A06F93A3250}">
      <dgm:prSet/>
      <dgm:spPr/>
      <dgm:t>
        <a:bodyPr/>
        <a:lstStyle/>
        <a:p>
          <a:endParaRPr lang="en-US"/>
        </a:p>
      </dgm:t>
    </dgm:pt>
    <dgm:pt modelId="{075ED542-BF8A-496F-8346-B78871898D28}" type="sibTrans" cxnId="{0EC4EECC-22E7-4ADC-8A08-3A06F93A3250}">
      <dgm:prSet/>
      <dgm:spPr/>
      <dgm:t>
        <a:bodyPr/>
        <a:lstStyle/>
        <a:p>
          <a:endParaRPr lang="en-US"/>
        </a:p>
      </dgm:t>
    </dgm:pt>
    <dgm:pt modelId="{2CB2ADD1-AD97-4FEB-AE72-9C673C6E1123}">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3600" dirty="0"/>
            <a:t>Recovery of loans is not effective</a:t>
          </a:r>
        </a:p>
      </dgm:t>
    </dgm:pt>
    <dgm:pt modelId="{CC2C54DB-590C-488D-9B28-091EE5C65837}" type="parTrans" cxnId="{0ECAC3DE-EBB7-44ED-81FB-4F5DFDCC700A}">
      <dgm:prSet/>
      <dgm:spPr/>
      <dgm:t>
        <a:bodyPr/>
        <a:lstStyle/>
        <a:p>
          <a:endParaRPr lang="en-US"/>
        </a:p>
      </dgm:t>
    </dgm:pt>
    <dgm:pt modelId="{8437DB79-C0E0-4CA5-907C-CB88EBA48B0A}" type="sibTrans" cxnId="{0ECAC3DE-EBB7-44ED-81FB-4F5DFDCC700A}">
      <dgm:prSet/>
      <dgm:spPr/>
      <dgm:t>
        <a:bodyPr/>
        <a:lstStyle/>
        <a:p>
          <a:endParaRPr lang="en-US"/>
        </a:p>
      </dgm:t>
    </dgm:pt>
    <dgm:pt modelId="{9CE8D51A-47EB-4DAA-ABBB-E4FEBA5E8F0D}" type="pres">
      <dgm:prSet presAssocID="{97A3EFA7-69F7-467A-A5E0-B5EE8B1E4F49}" presName="linear" presStyleCnt="0">
        <dgm:presLayoutVars>
          <dgm:dir/>
          <dgm:animLvl val="lvl"/>
          <dgm:resizeHandles val="exact"/>
        </dgm:presLayoutVars>
      </dgm:prSet>
      <dgm:spPr/>
    </dgm:pt>
    <dgm:pt modelId="{36F5DADB-FE29-4D7D-9FBB-9340B49E3977}" type="pres">
      <dgm:prSet presAssocID="{640B3065-DBC4-4695-BD44-5B98EA3A64BE}" presName="parentLin" presStyleCnt="0"/>
      <dgm:spPr/>
    </dgm:pt>
    <dgm:pt modelId="{F36CF8C6-B0AA-42A4-9F28-6D8B8F60EBA9}" type="pres">
      <dgm:prSet presAssocID="{640B3065-DBC4-4695-BD44-5B98EA3A64BE}" presName="parentLeftMargin" presStyleLbl="node1" presStyleIdx="0" presStyleCnt="2"/>
      <dgm:spPr/>
    </dgm:pt>
    <dgm:pt modelId="{7690A433-5A91-4AEF-992F-2535E81B7A4A}" type="pres">
      <dgm:prSet presAssocID="{640B3065-DBC4-4695-BD44-5B98EA3A64BE}" presName="parentText" presStyleLbl="node1" presStyleIdx="0" presStyleCnt="2" custScaleX="118724" custScaleY="285321">
        <dgm:presLayoutVars>
          <dgm:chMax val="0"/>
          <dgm:bulletEnabled val="1"/>
        </dgm:presLayoutVars>
      </dgm:prSet>
      <dgm:spPr/>
    </dgm:pt>
    <dgm:pt modelId="{8B607B90-0C56-4B25-A115-3847D8D2B63B}" type="pres">
      <dgm:prSet presAssocID="{640B3065-DBC4-4695-BD44-5B98EA3A64BE}" presName="negativeSpace" presStyleCnt="0"/>
      <dgm:spPr/>
    </dgm:pt>
    <dgm:pt modelId="{ED99F068-5E94-4738-80BA-49E6EAA72FFB}" type="pres">
      <dgm:prSet presAssocID="{640B3065-DBC4-4695-BD44-5B98EA3A64BE}" presName="childText" presStyleLbl="conFgAcc1" presStyleIdx="0" presStyleCnt="2">
        <dgm:presLayoutVars>
          <dgm:bulletEnabled val="1"/>
        </dgm:presLayoutVars>
      </dgm:prSet>
      <dgm:spPr/>
    </dgm:pt>
    <dgm:pt modelId="{62832283-194D-4BD9-AE57-0CDF2EE9C211}" type="pres">
      <dgm:prSet presAssocID="{075ED542-BF8A-496F-8346-B78871898D28}" presName="spaceBetweenRectangles" presStyleCnt="0"/>
      <dgm:spPr/>
    </dgm:pt>
    <dgm:pt modelId="{B5FF5EBE-615E-4F32-BC3E-9058FDF3FC38}" type="pres">
      <dgm:prSet presAssocID="{2CB2ADD1-AD97-4FEB-AE72-9C673C6E1123}" presName="parentLin" presStyleCnt="0"/>
      <dgm:spPr/>
    </dgm:pt>
    <dgm:pt modelId="{1590EC67-B169-4D7A-87C2-4FF54FBBF627}" type="pres">
      <dgm:prSet presAssocID="{2CB2ADD1-AD97-4FEB-AE72-9C673C6E1123}" presName="parentLeftMargin" presStyleLbl="node1" presStyleIdx="0" presStyleCnt="2"/>
      <dgm:spPr/>
    </dgm:pt>
    <dgm:pt modelId="{43020118-55A6-4F6A-99C0-6B64B853720E}" type="pres">
      <dgm:prSet presAssocID="{2CB2ADD1-AD97-4FEB-AE72-9C673C6E1123}" presName="parentText" presStyleLbl="node1" presStyleIdx="1" presStyleCnt="2" custScaleX="119417" custScaleY="257539">
        <dgm:presLayoutVars>
          <dgm:chMax val="0"/>
          <dgm:bulletEnabled val="1"/>
        </dgm:presLayoutVars>
      </dgm:prSet>
      <dgm:spPr/>
    </dgm:pt>
    <dgm:pt modelId="{0BD196F2-71B0-443A-AF1D-9C9750428071}" type="pres">
      <dgm:prSet presAssocID="{2CB2ADD1-AD97-4FEB-AE72-9C673C6E1123}" presName="negativeSpace" presStyleCnt="0"/>
      <dgm:spPr/>
    </dgm:pt>
    <dgm:pt modelId="{3662A91E-6A2F-4A83-86F3-997240F81EC9}" type="pres">
      <dgm:prSet presAssocID="{2CB2ADD1-AD97-4FEB-AE72-9C673C6E1123}" presName="childText" presStyleLbl="conFgAcc1" presStyleIdx="1" presStyleCnt="2">
        <dgm:presLayoutVars>
          <dgm:bulletEnabled val="1"/>
        </dgm:presLayoutVars>
      </dgm:prSet>
      <dgm:spPr/>
    </dgm:pt>
  </dgm:ptLst>
  <dgm:cxnLst>
    <dgm:cxn modelId="{B379EF3D-582E-42DC-86A1-10E7AE6D3038}" type="presOf" srcId="{2CB2ADD1-AD97-4FEB-AE72-9C673C6E1123}" destId="{1590EC67-B169-4D7A-87C2-4FF54FBBF627}" srcOrd="0" destOrd="0" presId="urn:microsoft.com/office/officeart/2005/8/layout/list1"/>
    <dgm:cxn modelId="{2237DE4A-7CC7-4D8C-B9DD-DB196DD9E0AD}" type="presOf" srcId="{97A3EFA7-69F7-467A-A5E0-B5EE8B1E4F49}" destId="{9CE8D51A-47EB-4DAA-ABBB-E4FEBA5E8F0D}" srcOrd="0" destOrd="0" presId="urn:microsoft.com/office/officeart/2005/8/layout/list1"/>
    <dgm:cxn modelId="{59D27099-95ED-4219-8FF5-0DD257DB5873}" type="presOf" srcId="{640B3065-DBC4-4695-BD44-5B98EA3A64BE}" destId="{F36CF8C6-B0AA-42A4-9F28-6D8B8F60EBA9}" srcOrd="0" destOrd="0" presId="urn:microsoft.com/office/officeart/2005/8/layout/list1"/>
    <dgm:cxn modelId="{E0749F99-6D7A-4BF4-97E0-F51726A9C748}" type="presOf" srcId="{2CB2ADD1-AD97-4FEB-AE72-9C673C6E1123}" destId="{43020118-55A6-4F6A-99C0-6B64B853720E}" srcOrd="1" destOrd="0" presId="urn:microsoft.com/office/officeart/2005/8/layout/list1"/>
    <dgm:cxn modelId="{ED625DC6-28EA-493B-86F0-31BE0384CE79}" type="presOf" srcId="{640B3065-DBC4-4695-BD44-5B98EA3A64BE}" destId="{7690A433-5A91-4AEF-992F-2535E81B7A4A}" srcOrd="1" destOrd="0" presId="urn:microsoft.com/office/officeart/2005/8/layout/list1"/>
    <dgm:cxn modelId="{0EC4EECC-22E7-4ADC-8A08-3A06F93A3250}" srcId="{97A3EFA7-69F7-467A-A5E0-B5EE8B1E4F49}" destId="{640B3065-DBC4-4695-BD44-5B98EA3A64BE}" srcOrd="0" destOrd="0" parTransId="{6A4C04FD-FD4D-40EE-A8D1-AFA6964DB910}" sibTransId="{075ED542-BF8A-496F-8346-B78871898D28}"/>
    <dgm:cxn modelId="{0ECAC3DE-EBB7-44ED-81FB-4F5DFDCC700A}" srcId="{97A3EFA7-69F7-467A-A5E0-B5EE8B1E4F49}" destId="{2CB2ADD1-AD97-4FEB-AE72-9C673C6E1123}" srcOrd="1" destOrd="0" parTransId="{CC2C54DB-590C-488D-9B28-091EE5C65837}" sibTransId="{8437DB79-C0E0-4CA5-907C-CB88EBA48B0A}"/>
    <dgm:cxn modelId="{13A50A48-C95B-4692-BE45-22A2EA87244E}" type="presParOf" srcId="{9CE8D51A-47EB-4DAA-ABBB-E4FEBA5E8F0D}" destId="{36F5DADB-FE29-4D7D-9FBB-9340B49E3977}" srcOrd="0" destOrd="0" presId="urn:microsoft.com/office/officeart/2005/8/layout/list1"/>
    <dgm:cxn modelId="{C181C58D-8A9E-4CD7-9EB1-1920A885D4D3}" type="presParOf" srcId="{36F5DADB-FE29-4D7D-9FBB-9340B49E3977}" destId="{F36CF8C6-B0AA-42A4-9F28-6D8B8F60EBA9}" srcOrd="0" destOrd="0" presId="urn:microsoft.com/office/officeart/2005/8/layout/list1"/>
    <dgm:cxn modelId="{6EB36D58-A7EA-4E45-96C5-9C4E0AD3357F}" type="presParOf" srcId="{36F5DADB-FE29-4D7D-9FBB-9340B49E3977}" destId="{7690A433-5A91-4AEF-992F-2535E81B7A4A}" srcOrd="1" destOrd="0" presId="urn:microsoft.com/office/officeart/2005/8/layout/list1"/>
    <dgm:cxn modelId="{70B1532F-47B0-417E-9B1A-09BEABDBEA11}" type="presParOf" srcId="{9CE8D51A-47EB-4DAA-ABBB-E4FEBA5E8F0D}" destId="{8B607B90-0C56-4B25-A115-3847D8D2B63B}" srcOrd="1" destOrd="0" presId="urn:microsoft.com/office/officeart/2005/8/layout/list1"/>
    <dgm:cxn modelId="{F6180687-5665-4C84-9EFC-550BD7F38EBD}" type="presParOf" srcId="{9CE8D51A-47EB-4DAA-ABBB-E4FEBA5E8F0D}" destId="{ED99F068-5E94-4738-80BA-49E6EAA72FFB}" srcOrd="2" destOrd="0" presId="urn:microsoft.com/office/officeart/2005/8/layout/list1"/>
    <dgm:cxn modelId="{C98F305B-FF75-4793-881A-03033CC79320}" type="presParOf" srcId="{9CE8D51A-47EB-4DAA-ABBB-E4FEBA5E8F0D}" destId="{62832283-194D-4BD9-AE57-0CDF2EE9C211}" srcOrd="3" destOrd="0" presId="urn:microsoft.com/office/officeart/2005/8/layout/list1"/>
    <dgm:cxn modelId="{6E55CFDD-068F-4892-9776-C3A5398AA39D}" type="presParOf" srcId="{9CE8D51A-47EB-4DAA-ABBB-E4FEBA5E8F0D}" destId="{B5FF5EBE-615E-4F32-BC3E-9058FDF3FC38}" srcOrd="4" destOrd="0" presId="urn:microsoft.com/office/officeart/2005/8/layout/list1"/>
    <dgm:cxn modelId="{1E60933E-2072-4AE9-9159-98251B479D4D}" type="presParOf" srcId="{B5FF5EBE-615E-4F32-BC3E-9058FDF3FC38}" destId="{1590EC67-B169-4D7A-87C2-4FF54FBBF627}" srcOrd="0" destOrd="0" presId="urn:microsoft.com/office/officeart/2005/8/layout/list1"/>
    <dgm:cxn modelId="{C2B32821-7BFD-4990-8228-F9E69D835D50}" type="presParOf" srcId="{B5FF5EBE-615E-4F32-BC3E-9058FDF3FC38}" destId="{43020118-55A6-4F6A-99C0-6B64B853720E}" srcOrd="1" destOrd="0" presId="urn:microsoft.com/office/officeart/2005/8/layout/list1"/>
    <dgm:cxn modelId="{8F42E208-FF92-4CF3-998F-3E91E147B1E5}" type="presParOf" srcId="{9CE8D51A-47EB-4DAA-ABBB-E4FEBA5E8F0D}" destId="{0BD196F2-71B0-443A-AF1D-9C9750428071}" srcOrd="5" destOrd="0" presId="urn:microsoft.com/office/officeart/2005/8/layout/list1"/>
    <dgm:cxn modelId="{1F55942D-A86B-4761-BE56-F60C088CA9C0}" type="presParOf" srcId="{9CE8D51A-47EB-4DAA-ABBB-E4FEBA5E8F0D}" destId="{3662A91E-6A2F-4A83-86F3-997240F81EC9}" srcOrd="6"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4E676-E5F9-4907-B90F-72289F252DA2}">
      <dsp:nvSpPr>
        <dsp:cNvPr id="0" name=""/>
        <dsp:cNvSpPr/>
      </dsp:nvSpPr>
      <dsp:spPr>
        <a:xfrm>
          <a:off x="0" y="464019"/>
          <a:ext cx="73152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7415AB-7765-4397-8CE4-DFE88146C9D5}">
      <dsp:nvSpPr>
        <dsp:cNvPr id="0" name=""/>
        <dsp:cNvSpPr/>
      </dsp:nvSpPr>
      <dsp:spPr>
        <a:xfrm>
          <a:off x="357544" y="6459"/>
          <a:ext cx="6954015"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377950">
            <a:lnSpc>
              <a:spcPct val="90000"/>
            </a:lnSpc>
            <a:spcBef>
              <a:spcPct val="0"/>
            </a:spcBef>
            <a:spcAft>
              <a:spcPct val="35000"/>
            </a:spcAft>
            <a:buNone/>
          </a:pPr>
          <a:r>
            <a:rPr lang="en-US" sz="3100" kern="1200" dirty="0"/>
            <a:t>Farmers could adopt new technology</a:t>
          </a:r>
        </a:p>
      </dsp:txBody>
      <dsp:txXfrm>
        <a:off x="402216" y="51131"/>
        <a:ext cx="6864671" cy="825776"/>
      </dsp:txXfrm>
    </dsp:sp>
    <dsp:sp modelId="{A8E7D20C-7756-4A2C-8FA3-4D80F7248370}">
      <dsp:nvSpPr>
        <dsp:cNvPr id="0" name=""/>
        <dsp:cNvSpPr/>
      </dsp:nvSpPr>
      <dsp:spPr>
        <a:xfrm>
          <a:off x="0" y="1870179"/>
          <a:ext cx="73152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8F913-28F0-4E14-AB49-29FF211BA909}">
      <dsp:nvSpPr>
        <dsp:cNvPr id="0" name=""/>
        <dsp:cNvSpPr/>
      </dsp:nvSpPr>
      <dsp:spPr>
        <a:xfrm>
          <a:off x="365760" y="1412619"/>
          <a:ext cx="6648843"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377950">
            <a:lnSpc>
              <a:spcPct val="90000"/>
            </a:lnSpc>
            <a:spcBef>
              <a:spcPct val="0"/>
            </a:spcBef>
            <a:spcAft>
              <a:spcPct val="35000"/>
            </a:spcAft>
            <a:buNone/>
          </a:pPr>
          <a:r>
            <a:rPr lang="en-US" sz="3100" kern="1200" dirty="0"/>
            <a:t>Famines could be avoided</a:t>
          </a:r>
        </a:p>
      </dsp:txBody>
      <dsp:txXfrm>
        <a:off x="410432" y="1457291"/>
        <a:ext cx="6559499" cy="825776"/>
      </dsp:txXfrm>
    </dsp:sp>
    <dsp:sp modelId="{59F3D8A0-47FE-435A-B499-529C5C81BDA5}">
      <dsp:nvSpPr>
        <dsp:cNvPr id="0" name=""/>
        <dsp:cNvSpPr/>
      </dsp:nvSpPr>
      <dsp:spPr>
        <a:xfrm>
          <a:off x="0" y="3276340"/>
          <a:ext cx="73152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BA0C6B-40BA-438D-9218-5FA81705492D}">
      <dsp:nvSpPr>
        <dsp:cNvPr id="0" name=""/>
        <dsp:cNvSpPr/>
      </dsp:nvSpPr>
      <dsp:spPr>
        <a:xfrm>
          <a:off x="527400" y="2870200"/>
          <a:ext cx="6402438"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377950">
            <a:lnSpc>
              <a:spcPct val="90000"/>
            </a:lnSpc>
            <a:spcBef>
              <a:spcPct val="0"/>
            </a:spcBef>
            <a:spcAft>
              <a:spcPct val="35000"/>
            </a:spcAft>
            <a:buNone/>
          </a:pPr>
          <a:r>
            <a:rPr lang="en-US" sz="3100" kern="1200" dirty="0"/>
            <a:t>Small scale units came up</a:t>
          </a:r>
        </a:p>
      </dsp:txBody>
      <dsp:txXfrm>
        <a:off x="572072" y="2914872"/>
        <a:ext cx="6313094"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9F068-5E94-4738-80BA-49E6EAA72FFB}">
      <dsp:nvSpPr>
        <dsp:cNvPr id="0" name=""/>
        <dsp:cNvSpPr/>
      </dsp:nvSpPr>
      <dsp:spPr>
        <a:xfrm>
          <a:off x="0" y="1532213"/>
          <a:ext cx="7848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0A433-5A91-4AEF-992F-2535E81B7A4A}">
      <dsp:nvSpPr>
        <dsp:cNvPr id="0" name=""/>
        <dsp:cNvSpPr/>
      </dsp:nvSpPr>
      <dsp:spPr>
        <a:xfrm>
          <a:off x="392046" y="73411"/>
          <a:ext cx="6516350" cy="1768761"/>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7661" tIns="0" rIns="207661" bIns="0" numCol="1" spcCol="1270" anchor="ctr" anchorCtr="0">
          <a:noAutofit/>
        </a:bodyPr>
        <a:lstStyle/>
        <a:p>
          <a:pPr marL="0" lvl="0" indent="0" algn="l" defTabSz="1600200">
            <a:lnSpc>
              <a:spcPct val="90000"/>
            </a:lnSpc>
            <a:spcBef>
              <a:spcPct val="0"/>
            </a:spcBef>
            <a:spcAft>
              <a:spcPct val="35000"/>
            </a:spcAft>
            <a:buNone/>
          </a:pPr>
          <a:r>
            <a:rPr lang="en-US" sz="3600" kern="1200" dirty="0"/>
            <a:t>Failed to develop the habit of saving and deposit </a:t>
          </a:r>
          <a:r>
            <a:rPr lang="en-US" sz="3600" kern="1200" dirty="0" err="1"/>
            <a:t>mobilisation</a:t>
          </a:r>
          <a:endParaRPr lang="en-US" sz="3600" kern="1200" dirty="0"/>
        </a:p>
      </dsp:txBody>
      <dsp:txXfrm>
        <a:off x="478390" y="159755"/>
        <a:ext cx="6343662" cy="1596073"/>
      </dsp:txXfrm>
    </dsp:sp>
    <dsp:sp modelId="{3662A91E-6A2F-4A83-86F3-997240F81EC9}">
      <dsp:nvSpPr>
        <dsp:cNvPr id="0" name=""/>
        <dsp:cNvSpPr/>
      </dsp:nvSpPr>
      <dsp:spPr>
        <a:xfrm>
          <a:off x="0" y="3461388"/>
          <a:ext cx="7848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020118-55A6-4F6A-99C0-6B64B853720E}">
      <dsp:nvSpPr>
        <dsp:cNvPr id="0" name=""/>
        <dsp:cNvSpPr/>
      </dsp:nvSpPr>
      <dsp:spPr>
        <a:xfrm>
          <a:off x="392046" y="2174813"/>
          <a:ext cx="6554386" cy="159653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7661" tIns="0" rIns="207661" bIns="0" numCol="1" spcCol="1270" anchor="ctr" anchorCtr="0">
          <a:noAutofit/>
        </a:bodyPr>
        <a:lstStyle/>
        <a:p>
          <a:pPr marL="0" lvl="0" indent="0" algn="l" defTabSz="1600200">
            <a:lnSpc>
              <a:spcPct val="90000"/>
            </a:lnSpc>
            <a:spcBef>
              <a:spcPct val="0"/>
            </a:spcBef>
            <a:spcAft>
              <a:spcPct val="35000"/>
            </a:spcAft>
            <a:buNone/>
          </a:pPr>
          <a:r>
            <a:rPr lang="en-US" sz="3600" kern="1200" dirty="0"/>
            <a:t>Recovery of loans is not effective</a:t>
          </a:r>
        </a:p>
      </dsp:txBody>
      <dsp:txXfrm>
        <a:off x="469982" y="2252749"/>
        <a:ext cx="6398514" cy="144066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35" name=""/>
        <p:cNvGrpSpPr/>
        <p:nvPr/>
      </p:nvGrpSpPr>
      <p:grpSpPr>
        <a:xfrm>
          <a:off x="0" y="0"/>
          <a:ext cx="0" cy="0"/>
          <a:chOff x="0" y="0"/>
          <a:chExt cx="0" cy="0"/>
        </a:xfrm>
      </p:grpSpPr>
      <p:sp>
        <p:nvSpPr>
          <p:cNvPr id="104871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1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1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1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1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1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24" name=""/>
        <p:cNvGrpSpPr/>
        <p:nvPr/>
      </p:nvGrpSpPr>
      <p:grpSpPr>
        <a:xfrm>
          <a:off x="0" y="0"/>
          <a:ext cx="0" cy="0"/>
          <a:chOff x="0" y="0"/>
          <a:chExt cx="0" cy="0"/>
        </a:xfrm>
      </p:grpSpPr>
      <p:sp>
        <p:nvSpPr>
          <p:cNvPr id="1048660" name="Title 1"/>
          <p:cNvSpPr>
            <a:spLocks noGrp="1"/>
          </p:cNvSpPr>
          <p:nvPr>
            <p:ph type="ctrTitle"/>
          </p:nvPr>
        </p:nvSpPr>
        <p:spPr>
          <a:xfrm>
            <a:off x="685800" y="2130425"/>
            <a:ext cx="7772400" cy="1470025"/>
          </a:xfrm>
        </p:spPr>
        <p:txBody>
          <a:bodyPr/>
          <a:p>
            <a:r>
              <a:rPr lang="en-US"/>
              <a:t>Click to edit Master title style</a:t>
            </a:r>
          </a:p>
        </p:txBody>
      </p:sp>
      <p:sp>
        <p:nvSpPr>
          <p:cNvPr id="1048661"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p>
        </p:txBody>
      </p:sp>
      <p:sp>
        <p:nvSpPr>
          <p:cNvPr id="1048662" name="Date Placeholder 3"/>
          <p:cNvSpPr>
            <a:spLocks noGrp="1"/>
          </p:cNvSpPr>
          <p:nvPr>
            <p:ph type="dt" sz="half" idx="10"/>
          </p:nvPr>
        </p:nvSpPr>
        <p:spPr/>
        <p:txBody>
          <a:bodyPr/>
          <a:p>
            <a:fld id="{1D8BD707-D9CF-40AE-B4C6-C98DA3205C09}" type="datetimeFigureOut">
              <a:rPr lang="en-US" smtClean="0"/>
              <a:t>6/4/2020</a:t>
            </a:fld>
            <a:endParaRPr dirty="0" lang="en-US"/>
          </a:p>
        </p:txBody>
      </p:sp>
      <p:sp>
        <p:nvSpPr>
          <p:cNvPr id="1048663" name="Footer Placeholder 4"/>
          <p:cNvSpPr>
            <a:spLocks noGrp="1"/>
          </p:cNvSpPr>
          <p:nvPr>
            <p:ph type="ftr" sz="quarter" idx="11"/>
          </p:nvPr>
        </p:nvSpPr>
        <p:spPr/>
        <p:txBody>
          <a:bodyPr/>
          <a:p>
            <a:endParaRPr dirty="0" lang="en-US"/>
          </a:p>
        </p:txBody>
      </p:sp>
      <p:sp>
        <p:nvSpPr>
          <p:cNvPr id="1048664" name="Slide Number Placeholder 5"/>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28" name=""/>
        <p:cNvGrpSpPr/>
        <p:nvPr/>
      </p:nvGrpSpPr>
      <p:grpSpPr>
        <a:xfrm>
          <a:off x="0" y="0"/>
          <a:ext cx="0" cy="0"/>
          <a:chOff x="0" y="0"/>
          <a:chExt cx="0" cy="0"/>
        </a:xfrm>
      </p:grpSpPr>
      <p:sp>
        <p:nvSpPr>
          <p:cNvPr id="1048680" name="Title 1"/>
          <p:cNvSpPr>
            <a:spLocks noGrp="1"/>
          </p:cNvSpPr>
          <p:nvPr>
            <p:ph type="title"/>
          </p:nvPr>
        </p:nvSpPr>
        <p:spPr/>
        <p:txBody>
          <a:bodyPr/>
          <a:p>
            <a:r>
              <a:rPr lang="en-US"/>
              <a:t>Click to edit Master title style</a:t>
            </a:r>
          </a:p>
        </p:txBody>
      </p:sp>
      <p:sp>
        <p:nvSpPr>
          <p:cNvPr id="1048681"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2" name="Date Placeholder 3"/>
          <p:cNvSpPr>
            <a:spLocks noGrp="1"/>
          </p:cNvSpPr>
          <p:nvPr>
            <p:ph type="dt" sz="half" idx="10"/>
          </p:nvPr>
        </p:nvSpPr>
        <p:spPr/>
        <p:txBody>
          <a:bodyPr/>
          <a:p>
            <a:fld id="{1D8BD707-D9CF-40AE-B4C6-C98DA3205C09}" type="datetimeFigureOut">
              <a:rPr lang="en-US" smtClean="0"/>
              <a:t>6/4/2020</a:t>
            </a:fld>
            <a:endParaRPr dirty="0" lang="en-US"/>
          </a:p>
        </p:txBody>
      </p:sp>
      <p:sp>
        <p:nvSpPr>
          <p:cNvPr id="1048683" name="Footer Placeholder 4"/>
          <p:cNvSpPr>
            <a:spLocks noGrp="1"/>
          </p:cNvSpPr>
          <p:nvPr>
            <p:ph type="ftr" sz="quarter" idx="11"/>
          </p:nvPr>
        </p:nvSpPr>
        <p:spPr/>
        <p:txBody>
          <a:bodyPr/>
          <a:p>
            <a:endParaRPr dirty="0" lang="en-US"/>
          </a:p>
        </p:txBody>
      </p:sp>
      <p:sp>
        <p:nvSpPr>
          <p:cNvPr id="1048684" name="Slide Number Placeholder 5"/>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26" name=""/>
        <p:cNvGrpSpPr/>
        <p:nvPr/>
      </p:nvGrpSpPr>
      <p:grpSpPr>
        <a:xfrm>
          <a:off x="0" y="0"/>
          <a:ext cx="0" cy="0"/>
          <a:chOff x="0" y="0"/>
          <a:chExt cx="0" cy="0"/>
        </a:xfrm>
      </p:grpSpPr>
      <p:sp>
        <p:nvSpPr>
          <p:cNvPr id="1048669" name="Vertical Title 1"/>
          <p:cNvSpPr>
            <a:spLocks noGrp="1"/>
          </p:cNvSpPr>
          <p:nvPr>
            <p:ph type="title" orient="vert"/>
          </p:nvPr>
        </p:nvSpPr>
        <p:spPr>
          <a:xfrm>
            <a:off x="6629400" y="274638"/>
            <a:ext cx="2057400" cy="5851525"/>
          </a:xfrm>
        </p:spPr>
        <p:txBody>
          <a:bodyPr vert="eaVert"/>
          <a:p>
            <a:r>
              <a:rPr lang="en-US"/>
              <a:t>Click to edit Master title style</a:t>
            </a:r>
          </a:p>
        </p:txBody>
      </p:sp>
      <p:sp>
        <p:nvSpPr>
          <p:cNvPr id="1048670" name="Vertical Text Placeholder 2"/>
          <p:cNvSpPr>
            <a:spLocks noGrp="1"/>
          </p:cNvSpPr>
          <p:nvPr>
            <p:ph type="body" orient="vert" idx="1"/>
          </p:nvPr>
        </p:nvSpPr>
        <p:spPr>
          <a:xfrm>
            <a:off x="457200" y="274638"/>
            <a:ext cx="6019800" cy="5851525"/>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1" name="Date Placeholder 3"/>
          <p:cNvSpPr>
            <a:spLocks noGrp="1"/>
          </p:cNvSpPr>
          <p:nvPr>
            <p:ph type="dt" sz="half" idx="10"/>
          </p:nvPr>
        </p:nvSpPr>
        <p:spPr/>
        <p:txBody>
          <a:bodyPr/>
          <a:p>
            <a:fld id="{1D8BD707-D9CF-40AE-B4C6-C98DA3205C09}" type="datetimeFigureOut">
              <a:rPr lang="en-US" smtClean="0"/>
              <a:t>6/4/2020</a:t>
            </a:fld>
            <a:endParaRPr dirty="0" lang="en-US"/>
          </a:p>
        </p:txBody>
      </p:sp>
      <p:sp>
        <p:nvSpPr>
          <p:cNvPr id="1048672" name="Footer Placeholder 4"/>
          <p:cNvSpPr>
            <a:spLocks noGrp="1"/>
          </p:cNvSpPr>
          <p:nvPr>
            <p:ph type="ftr" sz="quarter" idx="11"/>
          </p:nvPr>
        </p:nvSpPr>
        <p:spPr/>
        <p:txBody>
          <a:bodyPr/>
          <a:p>
            <a:endParaRPr dirty="0" lang="en-US"/>
          </a:p>
        </p:txBody>
      </p:sp>
      <p:sp>
        <p:nvSpPr>
          <p:cNvPr id="1048673" name="Slide Number Placeholder 5"/>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3" name=""/>
        <p:cNvGrpSpPr/>
        <p:nvPr/>
      </p:nvGrpSpPr>
      <p:grpSpPr>
        <a:xfrm>
          <a:off x="0" y="0"/>
          <a:ext cx="0" cy="0"/>
          <a:chOff x="0" y="0"/>
          <a:chExt cx="0" cy="0"/>
        </a:xfrm>
      </p:grpSpPr>
      <p:sp>
        <p:nvSpPr>
          <p:cNvPr id="1048581" name="Title 1"/>
          <p:cNvSpPr>
            <a:spLocks noGrp="1"/>
          </p:cNvSpPr>
          <p:nvPr>
            <p:ph type="title"/>
          </p:nvPr>
        </p:nvSpPr>
        <p:spPr/>
        <p:txBody>
          <a:bodyPr/>
          <a:p>
            <a:r>
              <a:rPr lang="en-US"/>
              <a:t>Click to edit Master title style</a:t>
            </a:r>
          </a:p>
        </p:txBody>
      </p:sp>
      <p:sp>
        <p:nvSpPr>
          <p:cNvPr id="1048582"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3" name="Date Placeholder 3"/>
          <p:cNvSpPr>
            <a:spLocks noGrp="1"/>
          </p:cNvSpPr>
          <p:nvPr>
            <p:ph type="dt" sz="half" idx="10"/>
          </p:nvPr>
        </p:nvSpPr>
        <p:spPr/>
        <p:txBody>
          <a:bodyPr/>
          <a:p>
            <a:fld id="{1D8BD707-D9CF-40AE-B4C6-C98DA3205C09}" type="datetimeFigureOut">
              <a:rPr lang="en-US" smtClean="0"/>
              <a:t>6/4/2020</a:t>
            </a:fld>
            <a:endParaRPr dirty="0" lang="en-US"/>
          </a:p>
        </p:txBody>
      </p:sp>
      <p:sp>
        <p:nvSpPr>
          <p:cNvPr id="1048584" name="Footer Placeholder 4"/>
          <p:cNvSpPr>
            <a:spLocks noGrp="1"/>
          </p:cNvSpPr>
          <p:nvPr>
            <p:ph type="ftr" sz="quarter" idx="11"/>
          </p:nvPr>
        </p:nvSpPr>
        <p:spPr/>
        <p:txBody>
          <a:bodyPr/>
          <a:p>
            <a:endParaRPr dirty="0" lang="en-US"/>
          </a:p>
        </p:txBody>
      </p:sp>
      <p:sp>
        <p:nvSpPr>
          <p:cNvPr id="1048585" name="Slide Number Placeholder 5"/>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29" name=""/>
        <p:cNvGrpSpPr/>
        <p:nvPr/>
      </p:nvGrpSpPr>
      <p:grpSpPr>
        <a:xfrm>
          <a:off x="0" y="0"/>
          <a:ext cx="0" cy="0"/>
          <a:chOff x="0" y="0"/>
          <a:chExt cx="0" cy="0"/>
        </a:xfrm>
      </p:grpSpPr>
      <p:sp>
        <p:nvSpPr>
          <p:cNvPr id="1048685" name="Title 1"/>
          <p:cNvSpPr>
            <a:spLocks noGrp="1"/>
          </p:cNvSpPr>
          <p:nvPr>
            <p:ph type="title"/>
          </p:nvPr>
        </p:nvSpPr>
        <p:spPr>
          <a:xfrm>
            <a:off x="722313" y="4406900"/>
            <a:ext cx="7772400" cy="1362075"/>
          </a:xfrm>
        </p:spPr>
        <p:txBody>
          <a:bodyPr anchor="t"/>
          <a:lstStyle>
            <a:lvl1pPr algn="l">
              <a:defRPr b="1" cap="all" sz="4000"/>
            </a:lvl1pPr>
          </a:lstStyle>
          <a:p>
            <a:r>
              <a:rPr lang="en-US"/>
              <a:t>Click to edit Master title style</a:t>
            </a:r>
          </a:p>
        </p:txBody>
      </p:sp>
      <p:sp>
        <p:nvSpPr>
          <p:cNvPr id="1048686"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87" name="Date Placeholder 3"/>
          <p:cNvSpPr>
            <a:spLocks noGrp="1"/>
          </p:cNvSpPr>
          <p:nvPr>
            <p:ph type="dt" sz="half" idx="10"/>
          </p:nvPr>
        </p:nvSpPr>
        <p:spPr/>
        <p:txBody>
          <a:bodyPr/>
          <a:p>
            <a:fld id="{1D8BD707-D9CF-40AE-B4C6-C98DA3205C09}" type="datetimeFigureOut">
              <a:rPr lang="en-US" smtClean="0"/>
              <a:t>6/4/2020</a:t>
            </a:fld>
            <a:endParaRPr dirty="0" lang="en-US"/>
          </a:p>
        </p:txBody>
      </p:sp>
      <p:sp>
        <p:nvSpPr>
          <p:cNvPr id="1048688" name="Footer Placeholder 4"/>
          <p:cNvSpPr>
            <a:spLocks noGrp="1"/>
          </p:cNvSpPr>
          <p:nvPr>
            <p:ph type="ftr" sz="quarter" idx="11"/>
          </p:nvPr>
        </p:nvSpPr>
        <p:spPr/>
        <p:txBody>
          <a:bodyPr/>
          <a:p>
            <a:endParaRPr dirty="0" lang="en-US"/>
          </a:p>
        </p:txBody>
      </p:sp>
      <p:sp>
        <p:nvSpPr>
          <p:cNvPr id="1048689" name="Slide Number Placeholder 5"/>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30" name=""/>
        <p:cNvGrpSpPr/>
        <p:nvPr/>
      </p:nvGrpSpPr>
      <p:grpSpPr>
        <a:xfrm>
          <a:off x="0" y="0"/>
          <a:ext cx="0" cy="0"/>
          <a:chOff x="0" y="0"/>
          <a:chExt cx="0" cy="0"/>
        </a:xfrm>
      </p:grpSpPr>
      <p:sp>
        <p:nvSpPr>
          <p:cNvPr id="1048690" name="Title 1"/>
          <p:cNvSpPr>
            <a:spLocks noGrp="1"/>
          </p:cNvSpPr>
          <p:nvPr>
            <p:ph type="title"/>
          </p:nvPr>
        </p:nvSpPr>
        <p:spPr/>
        <p:txBody>
          <a:bodyPr/>
          <a:p>
            <a:r>
              <a:rPr lang="en-US"/>
              <a:t>Click to edit Master title style</a:t>
            </a:r>
          </a:p>
        </p:txBody>
      </p:sp>
      <p:sp>
        <p:nvSpPr>
          <p:cNvPr id="1048691"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2"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3" name="Date Placeholder 4"/>
          <p:cNvSpPr>
            <a:spLocks noGrp="1"/>
          </p:cNvSpPr>
          <p:nvPr>
            <p:ph type="dt" sz="half" idx="10"/>
          </p:nvPr>
        </p:nvSpPr>
        <p:spPr/>
        <p:txBody>
          <a:bodyPr/>
          <a:p>
            <a:fld id="{1D8BD707-D9CF-40AE-B4C6-C98DA3205C09}" type="datetimeFigureOut">
              <a:rPr lang="en-US" smtClean="0"/>
              <a:t>6/4/2020</a:t>
            </a:fld>
            <a:endParaRPr dirty="0" lang="en-US"/>
          </a:p>
        </p:txBody>
      </p:sp>
      <p:sp>
        <p:nvSpPr>
          <p:cNvPr id="1048694" name="Footer Placeholder 5"/>
          <p:cNvSpPr>
            <a:spLocks noGrp="1"/>
          </p:cNvSpPr>
          <p:nvPr>
            <p:ph type="ftr" sz="quarter" idx="11"/>
          </p:nvPr>
        </p:nvSpPr>
        <p:spPr/>
        <p:txBody>
          <a:bodyPr/>
          <a:p>
            <a:endParaRPr dirty="0" lang="en-US"/>
          </a:p>
        </p:txBody>
      </p:sp>
      <p:sp>
        <p:nvSpPr>
          <p:cNvPr id="1048695" name="Slide Number Placeholder 6"/>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31" name=""/>
        <p:cNvGrpSpPr/>
        <p:nvPr/>
      </p:nvGrpSpPr>
      <p:grpSpPr>
        <a:xfrm>
          <a:off x="0" y="0"/>
          <a:ext cx="0" cy="0"/>
          <a:chOff x="0" y="0"/>
          <a:chExt cx="0" cy="0"/>
        </a:xfrm>
      </p:grpSpPr>
      <p:sp>
        <p:nvSpPr>
          <p:cNvPr id="1048696" name="Title 1"/>
          <p:cNvSpPr>
            <a:spLocks noGrp="1"/>
          </p:cNvSpPr>
          <p:nvPr>
            <p:ph type="title"/>
          </p:nvPr>
        </p:nvSpPr>
        <p:spPr/>
        <p:txBody>
          <a:bodyPr/>
          <a:p>
            <a:r>
              <a:rPr lang="en-US"/>
              <a:t>Click to edit Master title style</a:t>
            </a:r>
          </a:p>
        </p:txBody>
      </p:sp>
      <p:sp>
        <p:nvSpPr>
          <p:cNvPr id="1048697"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98"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9"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00"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1" name="Date Placeholder 6"/>
          <p:cNvSpPr>
            <a:spLocks noGrp="1"/>
          </p:cNvSpPr>
          <p:nvPr>
            <p:ph type="dt" sz="half" idx="10"/>
          </p:nvPr>
        </p:nvSpPr>
        <p:spPr/>
        <p:txBody>
          <a:bodyPr/>
          <a:p>
            <a:fld id="{1D8BD707-D9CF-40AE-B4C6-C98DA3205C09}" type="datetimeFigureOut">
              <a:rPr lang="en-US" smtClean="0"/>
              <a:t>6/4/2020</a:t>
            </a:fld>
            <a:endParaRPr dirty="0" lang="en-US"/>
          </a:p>
        </p:txBody>
      </p:sp>
      <p:sp>
        <p:nvSpPr>
          <p:cNvPr id="1048702" name="Footer Placeholder 7"/>
          <p:cNvSpPr>
            <a:spLocks noGrp="1"/>
          </p:cNvSpPr>
          <p:nvPr>
            <p:ph type="ftr" sz="quarter" idx="11"/>
          </p:nvPr>
        </p:nvSpPr>
        <p:spPr/>
        <p:txBody>
          <a:bodyPr/>
          <a:p>
            <a:endParaRPr dirty="0" lang="en-US"/>
          </a:p>
        </p:txBody>
      </p:sp>
      <p:sp>
        <p:nvSpPr>
          <p:cNvPr id="1048703" name="Slide Number Placeholder 8"/>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25" name=""/>
        <p:cNvGrpSpPr/>
        <p:nvPr/>
      </p:nvGrpSpPr>
      <p:grpSpPr>
        <a:xfrm>
          <a:off x="0" y="0"/>
          <a:ext cx="0" cy="0"/>
          <a:chOff x="0" y="0"/>
          <a:chExt cx="0" cy="0"/>
        </a:xfrm>
      </p:grpSpPr>
      <p:sp>
        <p:nvSpPr>
          <p:cNvPr id="1048665" name="Title 1"/>
          <p:cNvSpPr>
            <a:spLocks noGrp="1"/>
          </p:cNvSpPr>
          <p:nvPr>
            <p:ph type="title"/>
          </p:nvPr>
        </p:nvSpPr>
        <p:spPr/>
        <p:txBody>
          <a:bodyPr/>
          <a:p>
            <a:r>
              <a:rPr lang="en-US"/>
              <a:t>Click to edit Master title style</a:t>
            </a:r>
          </a:p>
        </p:txBody>
      </p:sp>
      <p:sp>
        <p:nvSpPr>
          <p:cNvPr id="1048666" name="Date Placeholder 2"/>
          <p:cNvSpPr>
            <a:spLocks noGrp="1"/>
          </p:cNvSpPr>
          <p:nvPr>
            <p:ph type="dt" sz="half" idx="10"/>
          </p:nvPr>
        </p:nvSpPr>
        <p:spPr/>
        <p:txBody>
          <a:bodyPr/>
          <a:p>
            <a:fld id="{1D8BD707-D9CF-40AE-B4C6-C98DA3205C09}" type="datetimeFigureOut">
              <a:rPr lang="en-US" smtClean="0"/>
              <a:t>6/4/2020</a:t>
            </a:fld>
            <a:endParaRPr dirty="0" lang="en-US"/>
          </a:p>
        </p:txBody>
      </p:sp>
      <p:sp>
        <p:nvSpPr>
          <p:cNvPr id="1048667" name="Footer Placeholder 3"/>
          <p:cNvSpPr>
            <a:spLocks noGrp="1"/>
          </p:cNvSpPr>
          <p:nvPr>
            <p:ph type="ftr" sz="quarter" idx="11"/>
          </p:nvPr>
        </p:nvSpPr>
        <p:spPr/>
        <p:txBody>
          <a:bodyPr/>
          <a:p>
            <a:endParaRPr dirty="0" lang="en-US"/>
          </a:p>
        </p:txBody>
      </p:sp>
      <p:sp>
        <p:nvSpPr>
          <p:cNvPr id="1048668" name="Slide Number Placeholder 4"/>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32" name=""/>
        <p:cNvGrpSpPr/>
        <p:nvPr/>
      </p:nvGrpSpPr>
      <p:grpSpPr>
        <a:xfrm>
          <a:off x="0" y="0"/>
          <a:ext cx="0" cy="0"/>
          <a:chOff x="0" y="0"/>
          <a:chExt cx="0" cy="0"/>
        </a:xfrm>
      </p:grpSpPr>
      <p:sp>
        <p:nvSpPr>
          <p:cNvPr id="1048704" name="Date Placeholder 1"/>
          <p:cNvSpPr>
            <a:spLocks noGrp="1"/>
          </p:cNvSpPr>
          <p:nvPr>
            <p:ph type="dt" sz="half" idx="10"/>
          </p:nvPr>
        </p:nvSpPr>
        <p:spPr/>
        <p:txBody>
          <a:bodyPr/>
          <a:p>
            <a:fld id="{1D8BD707-D9CF-40AE-B4C6-C98DA3205C09}" type="datetimeFigureOut">
              <a:rPr lang="en-US" smtClean="0"/>
              <a:t>6/4/2020</a:t>
            </a:fld>
            <a:endParaRPr dirty="0" lang="en-US"/>
          </a:p>
        </p:txBody>
      </p:sp>
      <p:sp>
        <p:nvSpPr>
          <p:cNvPr id="1048705" name="Footer Placeholder 2"/>
          <p:cNvSpPr>
            <a:spLocks noGrp="1"/>
          </p:cNvSpPr>
          <p:nvPr>
            <p:ph type="ftr" sz="quarter" idx="11"/>
          </p:nvPr>
        </p:nvSpPr>
        <p:spPr/>
        <p:txBody>
          <a:bodyPr/>
          <a:p>
            <a:endParaRPr dirty="0" lang="en-US"/>
          </a:p>
        </p:txBody>
      </p:sp>
      <p:sp>
        <p:nvSpPr>
          <p:cNvPr id="1048706" name="Slide Number Placeholder 3"/>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33" name=""/>
        <p:cNvGrpSpPr/>
        <p:nvPr/>
      </p:nvGrpSpPr>
      <p:grpSpPr>
        <a:xfrm>
          <a:off x="0" y="0"/>
          <a:ext cx="0" cy="0"/>
          <a:chOff x="0" y="0"/>
          <a:chExt cx="0" cy="0"/>
        </a:xfrm>
      </p:grpSpPr>
      <p:sp>
        <p:nvSpPr>
          <p:cNvPr id="1048707" name="Title 1"/>
          <p:cNvSpPr>
            <a:spLocks noGrp="1"/>
          </p:cNvSpPr>
          <p:nvPr>
            <p:ph type="title"/>
          </p:nvPr>
        </p:nvSpPr>
        <p:spPr>
          <a:xfrm>
            <a:off x="457200" y="273050"/>
            <a:ext cx="3008313" cy="1162050"/>
          </a:xfrm>
        </p:spPr>
        <p:txBody>
          <a:bodyPr anchor="b"/>
          <a:lstStyle>
            <a:lvl1pPr algn="l">
              <a:defRPr b="1" sz="2000"/>
            </a:lvl1pPr>
          </a:lstStyle>
          <a:p>
            <a:r>
              <a:rPr lang="en-US"/>
              <a:t>Click to edit Master title style</a:t>
            </a:r>
          </a:p>
        </p:txBody>
      </p:sp>
      <p:sp>
        <p:nvSpPr>
          <p:cNvPr id="1048708"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9"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10" name="Date Placeholder 4"/>
          <p:cNvSpPr>
            <a:spLocks noGrp="1"/>
          </p:cNvSpPr>
          <p:nvPr>
            <p:ph type="dt" sz="half" idx="10"/>
          </p:nvPr>
        </p:nvSpPr>
        <p:spPr/>
        <p:txBody>
          <a:bodyPr/>
          <a:p>
            <a:fld id="{1D8BD707-D9CF-40AE-B4C6-C98DA3205C09}" type="datetimeFigureOut">
              <a:rPr lang="en-US" smtClean="0"/>
              <a:t>6/4/2020</a:t>
            </a:fld>
            <a:endParaRPr dirty="0" lang="en-US"/>
          </a:p>
        </p:txBody>
      </p:sp>
      <p:sp>
        <p:nvSpPr>
          <p:cNvPr id="1048711" name="Footer Placeholder 5"/>
          <p:cNvSpPr>
            <a:spLocks noGrp="1"/>
          </p:cNvSpPr>
          <p:nvPr>
            <p:ph type="ftr" sz="quarter" idx="11"/>
          </p:nvPr>
        </p:nvSpPr>
        <p:spPr/>
        <p:txBody>
          <a:bodyPr/>
          <a:p>
            <a:endParaRPr dirty="0" lang="en-US"/>
          </a:p>
        </p:txBody>
      </p:sp>
      <p:sp>
        <p:nvSpPr>
          <p:cNvPr id="1048712" name="Slide Number Placeholder 6"/>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27" name=""/>
        <p:cNvGrpSpPr/>
        <p:nvPr/>
      </p:nvGrpSpPr>
      <p:grpSpPr>
        <a:xfrm>
          <a:off x="0" y="0"/>
          <a:ext cx="0" cy="0"/>
          <a:chOff x="0" y="0"/>
          <a:chExt cx="0" cy="0"/>
        </a:xfrm>
      </p:grpSpPr>
      <p:sp>
        <p:nvSpPr>
          <p:cNvPr id="1048674" name="Title 1"/>
          <p:cNvSpPr>
            <a:spLocks noGrp="1"/>
          </p:cNvSpPr>
          <p:nvPr>
            <p:ph type="title"/>
          </p:nvPr>
        </p:nvSpPr>
        <p:spPr>
          <a:xfrm>
            <a:off x="1792288" y="4800600"/>
            <a:ext cx="5486400" cy="566738"/>
          </a:xfrm>
        </p:spPr>
        <p:txBody>
          <a:bodyPr anchor="b"/>
          <a:lstStyle>
            <a:lvl1pPr algn="l">
              <a:defRPr b="1" sz="2000"/>
            </a:lvl1pPr>
          </a:lstStyle>
          <a:p>
            <a:r>
              <a:rPr lang="en-US"/>
              <a:t>Click to edit Master title style</a:t>
            </a:r>
          </a:p>
        </p:txBody>
      </p:sp>
      <p:sp>
        <p:nvSpPr>
          <p:cNvPr id="1048675"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dirty="0" lang="en-US"/>
          </a:p>
        </p:txBody>
      </p:sp>
      <p:sp>
        <p:nvSpPr>
          <p:cNvPr id="1048676"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77" name="Date Placeholder 4"/>
          <p:cNvSpPr>
            <a:spLocks noGrp="1"/>
          </p:cNvSpPr>
          <p:nvPr>
            <p:ph type="dt" sz="half" idx="10"/>
          </p:nvPr>
        </p:nvSpPr>
        <p:spPr/>
        <p:txBody>
          <a:bodyPr/>
          <a:p>
            <a:fld id="{1D8BD707-D9CF-40AE-B4C6-C98DA3205C09}" type="datetimeFigureOut">
              <a:rPr lang="en-US" smtClean="0"/>
              <a:t>6/4/2020</a:t>
            </a:fld>
            <a:endParaRPr dirty="0" lang="en-US"/>
          </a:p>
        </p:txBody>
      </p:sp>
      <p:sp>
        <p:nvSpPr>
          <p:cNvPr id="1048678" name="Footer Placeholder 5"/>
          <p:cNvSpPr>
            <a:spLocks noGrp="1"/>
          </p:cNvSpPr>
          <p:nvPr>
            <p:ph type="ftr" sz="quarter" idx="11"/>
          </p:nvPr>
        </p:nvSpPr>
        <p:spPr/>
        <p:txBody>
          <a:bodyPr/>
          <a:p>
            <a:endParaRPr dirty="0" lang="en-US"/>
          </a:p>
        </p:txBody>
      </p:sp>
      <p:sp>
        <p:nvSpPr>
          <p:cNvPr id="1048679" name="Slide Number Placeholder 6"/>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t>6/4/2020</a:t>
            </a:fld>
            <a:endParaRPr dirty="0"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dirty="0"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dirty="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diagramLayout" Target="../diagrams/layout2.xml"/><Relationship Id="rId2" Type="http://schemas.openxmlformats.org/officeDocument/2006/relationships/diagramData" Target="../diagrams/data2.xml"/><Relationship Id="rId3" Type="http://schemas.microsoft.com/office/2007/relationships/diagramDrawing" Target="../diagrams/drawing2.xml"/><Relationship Id="rId4" Type="http://schemas.openxmlformats.org/officeDocument/2006/relationships/diagramColors" Target="../diagrams/colors2.xml"/><Relationship Id="rId5" Type="http://schemas.openxmlformats.org/officeDocument/2006/relationships/diagramQuickStyle" Target="../diagrams/quickStyle2.xml"/><Relationship Id="rId6"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image" Target="../media/image22.gif"/><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sp>
        <p:nvSpPr>
          <p:cNvPr id="1048586" name="Title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p>
            <a:r>
              <a:rPr dirty="0" lang="en-US"/>
              <a:t>RURAL DEVELOPMENT</a:t>
            </a:r>
          </a:p>
        </p:txBody>
      </p:sp>
      <p:pic>
        <p:nvPicPr>
          <p:cNvPr id="2097152" name="Picture 2" descr="C:\Users\KRISHNAS\Desktop\images-1-1 (1).jpg"/>
          <p:cNvPicPr>
            <a:picLocks noChangeAspect="1" noGrp="1" noChangeArrowheads="1"/>
          </p:cNvPicPr>
          <p:nvPr>
            <p:ph idx="1"/>
          </p:nvPr>
        </p:nvPicPr>
        <p:blipFill>
          <a:blip xmlns:r="http://schemas.openxmlformats.org/officeDocument/2006/relationships" r:embed="rId1"/>
          <a:srcRect/>
          <a:stretch>
            <a:fillRect/>
          </a:stretch>
        </p:blipFill>
        <p:spPr bwMode="auto">
          <a:xfrm>
            <a:off x="0" y="1447800"/>
            <a:ext cx="9144000" cy="5410199"/>
          </a:xfrm>
          <a:prstGeom prst="rect"/>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00"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fontScale="96875" lnSpcReduction="10000"/>
          </a:bodyPr>
          <a:p>
            <a:pPr>
              <a:lnSpc>
                <a:spcPct val="150000"/>
              </a:lnSpc>
            </a:pPr>
            <a:r>
              <a:rPr dirty="0" lang="en-US"/>
              <a:t>Money Lenders, friends, relatives, traders and land lords are the informal sources of credit.</a:t>
            </a:r>
          </a:p>
          <a:p>
            <a:pPr>
              <a:lnSpc>
                <a:spcPct val="150000"/>
              </a:lnSpc>
            </a:pPr>
            <a:r>
              <a:rPr dirty="0" lang="en-US"/>
              <a:t>They are not controlled or supervised by any government agency. </a:t>
            </a:r>
          </a:p>
          <a:p>
            <a:pPr>
              <a:lnSpc>
                <a:spcPct val="150000"/>
              </a:lnSpc>
            </a:pPr>
            <a:r>
              <a:rPr dirty="0" lang="en-US"/>
              <a:t>They charge very high rate of interest.</a:t>
            </a:r>
          </a:p>
          <a:p>
            <a:pPr>
              <a:lnSpc>
                <a:spcPct val="150000"/>
              </a:lnSpc>
            </a:pPr>
            <a:r>
              <a:rPr dirty="0" lang="en-US"/>
              <a:t>They exploit the borrower.</a:t>
            </a:r>
          </a:p>
          <a:p>
            <a:pPr>
              <a:lnSpc>
                <a:spcPct val="150000"/>
              </a:lnSpc>
            </a:pPr>
            <a:r>
              <a:rPr dirty="0" lang="en-US"/>
              <a:t>Some of them cheat the borrowers.</a:t>
            </a:r>
          </a:p>
          <a:p>
            <a:pPr>
              <a:lnSpc>
                <a:spcPct val="150000"/>
              </a:lnSpc>
            </a:pPr>
            <a:r>
              <a:rPr dirty="0" lang="en-US"/>
              <a:t>The borrower will fall in to debt trap.</a:t>
            </a:r>
          </a:p>
          <a:p>
            <a:pPr>
              <a:lnSpc>
                <a:spcPct val="150000"/>
              </a:lnSpc>
            </a:pPr>
            <a:r>
              <a:rPr dirty="0" lang="en-US"/>
              <a:t>It is easy to get loans from them.</a:t>
            </a:r>
          </a:p>
          <a:p>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pic>
        <p:nvPicPr>
          <p:cNvPr id="2097157" name="Picture 2" descr="C:\Users\KRISHNAS\Desktop\institutional-source-of-credit.png"/>
          <p:cNvPicPr>
            <a:picLocks noChangeAspect="1" noGrp="1" noChangeArrowheads="1"/>
          </p:cNvPicPr>
          <p:nvPr>
            <p:ph idx="1"/>
          </p:nvPr>
        </p:nvPicPr>
        <p:blipFill>
          <a:blip xmlns:r="http://schemas.openxmlformats.org/officeDocument/2006/relationships" r:embed="rId1"/>
          <a:srcRect/>
          <a:stretch>
            <a:fillRect/>
          </a:stretch>
        </p:blipFill>
        <p:spPr bwMode="auto">
          <a:xfrm>
            <a:off x="0" y="0"/>
            <a:ext cx="9144000" cy="6781800"/>
          </a:xfrm>
          <a:prstGeom prst="rect"/>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01" name="Content Placeholder 2"/>
          <p:cNvSpPr>
            <a:spLocks noGrp="1"/>
          </p:cNvSpPr>
          <p:nvPr>
            <p:ph idx="1"/>
          </p:nvPr>
        </p:nvSpPr>
        <p:spPr>
          <a:xfrm>
            <a:off x="0" y="0"/>
            <a:ext cx="9144000" cy="6858000"/>
          </a:xfrm>
        </p:spPr>
        <p:txBody>
          <a:bodyPr>
            <a:normAutofit/>
          </a:bodyPr>
          <a:p>
            <a:pPr algn="ctr" indent="0" marL="0">
              <a:buNone/>
            </a:pPr>
            <a:r>
              <a:rPr b="1" dirty="0" lang="en-US">
                <a:solidFill>
                  <a:srgbClr val="C00000"/>
                </a:solidFill>
              </a:rPr>
              <a:t>FORMAL SOURCES</a:t>
            </a:r>
          </a:p>
          <a:p>
            <a:pPr algn="ctr" indent="0" marL="0">
              <a:buNone/>
            </a:pPr>
            <a:r>
              <a:rPr b="1" dirty="0" lang="en-US">
                <a:solidFill>
                  <a:srgbClr val="C00000"/>
                </a:solidFill>
              </a:rPr>
              <a:t>(INSTITUTIONAL SOURCES) OF CREDIT</a:t>
            </a:r>
          </a:p>
          <a:p>
            <a:pPr algn="just" indent="0" marL="0">
              <a:buNone/>
            </a:pPr>
            <a:r>
              <a:rPr b="1" dirty="0" lang="en-US">
                <a:solidFill>
                  <a:srgbClr val="C00000"/>
                </a:solidFill>
              </a:rPr>
              <a:t>                 Banks, Co-operative Societies, Regional Rural Banks and NABARD are formal sources.</a:t>
            </a:r>
          </a:p>
          <a:p>
            <a:pPr algn="just" indent="0" marL="0">
              <a:buNone/>
            </a:pPr>
            <a:r>
              <a:rPr dirty="0" lang="en-US"/>
              <a:t>. </a:t>
            </a:r>
          </a:p>
        </p:txBody>
      </p:sp>
      <p:pic>
        <p:nvPicPr>
          <p:cNvPr id="2097158" name="Picture 3" descr="C:\Users\KRISHNAS\Desktop\farmers-647_040517024229.jpg"/>
          <p:cNvPicPr>
            <a:picLocks noChangeAspect="1" noChangeArrowheads="1"/>
          </p:cNvPicPr>
          <p:nvPr/>
        </p:nvPicPr>
        <p:blipFill>
          <a:blip xmlns:r="http://schemas.openxmlformats.org/officeDocument/2006/relationships" r:embed="rId1"/>
          <a:srcRect/>
          <a:stretch>
            <a:fillRect/>
          </a:stretch>
        </p:blipFill>
        <p:spPr bwMode="auto">
          <a:xfrm>
            <a:off x="1" y="2209800"/>
            <a:ext cx="9144000" cy="4648200"/>
          </a:xfrm>
          <a:prstGeom prst="rect"/>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602"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fontScale="96875" lnSpcReduction="10000"/>
          </a:bodyPr>
          <a:p>
            <a:pPr algn="just" indent="0" marL="0">
              <a:buNone/>
            </a:pPr>
            <a:r>
              <a:rPr dirty="0" lang="en-US"/>
              <a:t>                              COMMERCIAL BANKS </a:t>
            </a:r>
          </a:p>
          <a:p>
            <a:pPr algn="just"/>
            <a:r>
              <a:rPr dirty="0" lang="en-US"/>
              <a:t>The RBI has instructed Banks to make short term, medium term and long term loans available to farmers</a:t>
            </a:r>
          </a:p>
          <a:p>
            <a:pPr algn="just"/>
            <a:r>
              <a:rPr dirty="0" lang="en-US" err="1"/>
              <a:t>Kissan</a:t>
            </a:r>
            <a:r>
              <a:rPr dirty="0" lang="en-US"/>
              <a:t> Credit Cards are given to farmers. They can get short term loans using these cards.</a:t>
            </a:r>
          </a:p>
          <a:p>
            <a:pPr algn="just"/>
            <a:r>
              <a:rPr dirty="0" lang="en-US"/>
              <a:t>It is difficult for poor farmers to get loans from Banks. </a:t>
            </a:r>
          </a:p>
          <a:p>
            <a:pPr algn="just"/>
            <a:r>
              <a:rPr dirty="0" lang="en-US"/>
              <a:t>Branches of Banks are not there in many villages.</a:t>
            </a:r>
          </a:p>
          <a:p>
            <a:pPr algn="just"/>
            <a:r>
              <a:rPr dirty="0" lang="en-US"/>
              <a:t> The Banks demand collateral security. The poor farmers do not have anything to offer as collateral security.</a:t>
            </a:r>
          </a:p>
          <a:p>
            <a:pPr algn="just"/>
            <a:r>
              <a:rPr dirty="0" lang="en-US"/>
              <a:t>The Banks do not consider poor farmers credit worthy.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03"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p>
            <a:pPr indent="0" marL="0">
              <a:buNone/>
            </a:pPr>
            <a:r>
              <a:rPr dirty="0" lang="en-US"/>
              <a:t>                           Co-operative Societies</a:t>
            </a:r>
          </a:p>
          <a:p>
            <a:r>
              <a:rPr dirty="0" lang="en-US"/>
              <a:t>Co-operative societies give loans to the farmers at reasonable rate of interest.</a:t>
            </a:r>
          </a:p>
          <a:p>
            <a:r>
              <a:rPr dirty="0" lang="en-US"/>
              <a:t>They do not demand any collateral security.</a:t>
            </a:r>
          </a:p>
          <a:p>
            <a:r>
              <a:rPr dirty="0" lang="en-US"/>
              <a:t>They supply HYV seeds and </a:t>
            </a:r>
            <a:r>
              <a:rPr dirty="0" lang="en-US" err="1"/>
              <a:t>fertilisers</a:t>
            </a:r>
            <a:r>
              <a:rPr dirty="0" lang="en-US"/>
              <a:t> to farmers.</a:t>
            </a:r>
          </a:p>
          <a:p>
            <a:r>
              <a:rPr dirty="0" lang="en-US"/>
              <a:t>The educate farmers about new methods of farming. </a:t>
            </a:r>
          </a:p>
        </p:txBody>
      </p:sp>
      <p:pic>
        <p:nvPicPr>
          <p:cNvPr id="2097159" name="Picture 2" descr="C:\Users\KRISHNAS\Desktop\download.png"/>
          <p:cNvPicPr>
            <a:picLocks noChangeAspect="1" noChangeArrowheads="1"/>
          </p:cNvPicPr>
          <p:nvPr/>
        </p:nvPicPr>
        <p:blipFill>
          <a:blip xmlns:r="http://schemas.openxmlformats.org/officeDocument/2006/relationships" r:embed="rId1"/>
          <a:srcRect/>
          <a:stretch>
            <a:fillRect/>
          </a:stretch>
        </p:blipFill>
        <p:spPr bwMode="auto">
          <a:xfrm>
            <a:off x="2743200" y="3429000"/>
            <a:ext cx="4757762" cy="3429000"/>
          </a:xfrm>
          <a:prstGeom prst="rect"/>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04"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p>
            <a:pPr algn="ctr" indent="0" marL="0">
              <a:buNone/>
            </a:pPr>
            <a:r>
              <a:rPr dirty="0" lang="en-US"/>
              <a:t>Regional Rural Banks</a:t>
            </a:r>
          </a:p>
          <a:p>
            <a:r>
              <a:rPr dirty="0" lang="en-US"/>
              <a:t>They are set up jointly by the Central and the State Governments to meet the credit needs of rural people. </a:t>
            </a:r>
          </a:p>
          <a:p>
            <a:r>
              <a:rPr dirty="0" lang="en-US"/>
              <a:t>They provide short term, medium term and long term loans to farmers at very low interest rates.</a:t>
            </a:r>
          </a:p>
          <a:p>
            <a:r>
              <a:rPr dirty="0" lang="en-US"/>
              <a:t> They are sett up in village areas. </a:t>
            </a:r>
          </a:p>
        </p:txBody>
      </p:sp>
      <p:pic>
        <p:nvPicPr>
          <p:cNvPr id="2097160" name="Picture 2" descr="C:\Users\KRISHNAS\Desktop\download (1).jpg"/>
          <p:cNvPicPr>
            <a:picLocks noChangeAspect="1" noChangeArrowheads="1"/>
          </p:cNvPicPr>
          <p:nvPr/>
        </p:nvPicPr>
        <p:blipFill>
          <a:blip xmlns:r="http://schemas.openxmlformats.org/officeDocument/2006/relationships" r:embed="rId1"/>
          <a:srcRect/>
          <a:stretch>
            <a:fillRect/>
          </a:stretch>
        </p:blipFill>
        <p:spPr bwMode="auto">
          <a:xfrm>
            <a:off x="2057400" y="4126438"/>
            <a:ext cx="5105400" cy="2535382"/>
          </a:xfrm>
          <a:prstGeom prst="rect"/>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05" name="Content Placeholder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p>
            <a:pPr algn="ctr" indent="0" marL="0">
              <a:buNone/>
            </a:pPr>
            <a:r>
              <a:rPr dirty="0" lang="en-US"/>
              <a:t>             NATIONAL BANK FOR AGRICULTURAL AND RURAL DEVELOPMENT (NABARD)</a:t>
            </a:r>
          </a:p>
          <a:p>
            <a:r>
              <a:rPr dirty="0" lang="en-US"/>
              <a:t>NABARD was set up in 1982.</a:t>
            </a:r>
          </a:p>
          <a:p>
            <a:r>
              <a:rPr dirty="0" lang="en-US"/>
              <a:t>The institutions that provide credit to village people get support and help from NABARD.</a:t>
            </a:r>
          </a:p>
          <a:p>
            <a:r>
              <a:rPr dirty="0" lang="en-US"/>
              <a:t>It gives funds to institutions that provide rural credit</a:t>
            </a:r>
          </a:p>
          <a:p>
            <a:r>
              <a:rPr dirty="0" lang="en-US"/>
              <a:t>It give training to people involved in credit delivery.</a:t>
            </a:r>
          </a:p>
          <a:p>
            <a:r>
              <a:rPr dirty="0" lang="en-US"/>
              <a:t>It evaluates the projects financed by it.</a:t>
            </a:r>
          </a:p>
          <a:p>
            <a:endParaRPr dirty="0" lang="en-US"/>
          </a:p>
          <a:p>
            <a:endParaRPr dirty="0" lang="en-US"/>
          </a:p>
        </p:txBody>
      </p:sp>
      <p:pic>
        <p:nvPicPr>
          <p:cNvPr id="2097161" name="Picture 2" descr="C:\Users\KRISHNAS\Desktop\download (2).jpg"/>
          <p:cNvPicPr>
            <a:picLocks noChangeAspect="1" noChangeArrowheads="1"/>
          </p:cNvPicPr>
          <p:nvPr/>
        </p:nvPicPr>
        <p:blipFill>
          <a:blip xmlns:r="http://schemas.openxmlformats.org/officeDocument/2006/relationships" r:embed="rId1"/>
          <a:srcRect/>
          <a:stretch>
            <a:fillRect/>
          </a:stretch>
        </p:blipFill>
        <p:spPr bwMode="auto">
          <a:xfrm>
            <a:off x="1752600" y="4572000"/>
            <a:ext cx="4876800" cy="2283058"/>
          </a:xfrm>
          <a:prstGeom prst="rect"/>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06"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p>
            <a:r>
              <a:rPr dirty="0" lang="en-US"/>
              <a:t>SELF HELP GROUPS</a:t>
            </a:r>
          </a:p>
          <a:p>
            <a:r>
              <a:rPr dirty="0" lang="en-US"/>
              <a:t>It is a village based </a:t>
            </a:r>
            <a:r>
              <a:rPr dirty="0" lang="en-US" err="1"/>
              <a:t>organisation</a:t>
            </a:r>
            <a:r>
              <a:rPr dirty="0" lang="en-US"/>
              <a:t> consisting of 10 to 20 women.</a:t>
            </a:r>
          </a:p>
          <a:p>
            <a:r>
              <a:rPr dirty="0" lang="en-US"/>
              <a:t>Each member contributes a small amount.</a:t>
            </a:r>
          </a:p>
          <a:p>
            <a:r>
              <a:rPr dirty="0" lang="en-US"/>
              <a:t>Members can get loans from the group.</a:t>
            </a:r>
          </a:p>
          <a:p>
            <a:r>
              <a:rPr dirty="0" lang="en-US"/>
              <a:t>The SHG can get loans from Banks.</a:t>
            </a:r>
          </a:p>
          <a:p>
            <a:r>
              <a:rPr dirty="0" lang="en-US"/>
              <a:t>SHG helps women to find Self Employment.</a:t>
            </a:r>
          </a:p>
        </p:txBody>
      </p:sp>
      <p:pic>
        <p:nvPicPr>
          <p:cNvPr id="2097162" name="Picture 2" descr="C:\Users\KRISHNAS\Desktop\download (3).jpg"/>
          <p:cNvPicPr>
            <a:picLocks noChangeAspect="1" noChangeArrowheads="1"/>
          </p:cNvPicPr>
          <p:nvPr/>
        </p:nvPicPr>
        <p:blipFill>
          <a:blip xmlns:r="http://schemas.openxmlformats.org/officeDocument/2006/relationships" r:embed="rId1"/>
          <a:srcRect/>
          <a:stretch>
            <a:fillRect/>
          </a:stretch>
        </p:blipFill>
        <p:spPr bwMode="auto">
          <a:xfrm>
            <a:off x="2667000" y="3936416"/>
            <a:ext cx="5006453" cy="2921584"/>
          </a:xfrm>
          <a:prstGeom prst="rect"/>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07" name="Content Placeholder 2"/>
          <p:cNvSpPr>
            <a:spLocks noGrp="1"/>
          </p:cNvSpPr>
          <p:nvPr>
            <p:ph idx="1"/>
          </p:nvPr>
        </p:nvSpPr>
        <p:spPr>
          <a:xfrm>
            <a:off x="0" y="0"/>
            <a:ext cx="9144000" cy="6858000"/>
          </a:xfrm>
        </p:spPr>
        <p:txBody>
          <a:bodyPr/>
          <a:p>
            <a:pPr indent="0" marL="0">
              <a:buNone/>
            </a:pPr>
            <a:r>
              <a:rPr dirty="0" lang="en-US"/>
              <a:t>              </a:t>
            </a:r>
            <a:r>
              <a:rPr b="1" dirty="0" lang="en-US">
                <a:solidFill>
                  <a:srgbClr val="C00000"/>
                </a:solidFill>
              </a:rPr>
              <a:t>Achievements of Rural Credit in India.</a:t>
            </a:r>
          </a:p>
          <a:p>
            <a:endParaRPr dirty="0" lang="en-US"/>
          </a:p>
          <a:p>
            <a:endParaRPr dirty="0" lang="en-US"/>
          </a:p>
        </p:txBody>
      </p:sp>
      <p:graphicFrame>
        <p:nvGraphicFramePr>
          <p:cNvPr id="4194304" name="Diagram 1"/>
          <p:cNvGraphicFramePr>
            <a:graphicFrameLocks/>
          </p:cNvGraphicFramePr>
          <p:nvPr/>
        </p:nvGraphicFramePr>
        <p:xfrm>
          <a:off x="914400" y="838200"/>
          <a:ext cx="7315200" cy="406400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
        <p:nvSpPr>
          <p:cNvPr id="1048608" name="Rounded Rectangle 4"/>
          <p:cNvSpPr/>
          <p:nvPr/>
        </p:nvSpPr>
        <p:spPr>
          <a:xfrm>
            <a:off x="2051399" y="5454512"/>
            <a:ext cx="6565202" cy="825776"/>
          </a:xfrm>
          <a:prstGeom prst="rect"/>
        </p:spPr>
        <p:style>
          <a:lnRef idx="0">
            <a:scrgbClr r="0" g="0" b="0"/>
          </a:lnRef>
          <a:fillRef idx="0">
            <a:scrgbClr r="0" g="0" b="0"/>
          </a:fillRef>
          <a:effectRef idx="0">
            <a:scrgbClr r="0" g="0" b="0"/>
          </a:effectRef>
          <a:fontRef idx="minor">
            <a:schemeClr val="lt1"/>
          </a:fontRef>
        </p:style>
        <p:txBody>
          <a:bodyPr anchor="ctr" anchorCtr="0" bIns="0" lIns="161290" numCol="1" rIns="161290" spcCol="1270" spcFirstLastPara="0" tIns="0" vert="horz" wrap="square">
            <a:noAutofit/>
          </a:bodyPr>
          <a:p>
            <a:pPr algn="l" defTabSz="1377950" lvl="0">
              <a:lnSpc>
                <a:spcPct val="90000"/>
              </a:lnSpc>
              <a:spcBef>
                <a:spcPct val="0"/>
              </a:spcBef>
              <a:spcAft>
                <a:spcPct val="35000"/>
              </a:spcAft>
            </a:pPr>
            <a:endParaRPr sz="3100" kern="1200" lang="en-US"/>
          </a:p>
        </p:txBody>
      </p:sp>
      <p:sp>
        <p:nvSpPr>
          <p:cNvPr id="1048609" name="Rectangle 14"/>
          <p:cNvSpPr/>
          <p:nvPr/>
        </p:nvSpPr>
        <p:spPr>
          <a:xfrm>
            <a:off x="1752600" y="5433730"/>
            <a:ext cx="4797878" cy="701675"/>
          </a:xfrm>
          <a:prstGeom prst="rect"/>
        </p:spPr>
        <p:style>
          <a:lnRef idx="0">
            <a:scrgbClr r="0" g="0" b="0"/>
          </a:lnRef>
          <a:fillRef idx="0">
            <a:scrgbClr r="0" g="0" b="0"/>
          </a:fillRef>
          <a:effectRef idx="0">
            <a:scrgbClr r="0" g="0" b="0"/>
          </a:effectRef>
          <a:fontRef idx="minor">
            <a:schemeClr val="dk1">
              <a:hueOff val="0"/>
              <a:satOff val="0"/>
              <a:lumOff val="0"/>
              <a:alphaOff val="0"/>
            </a:schemeClr>
          </a:fontRef>
        </p:style>
        <p:txBody>
          <a:bodyPr anchor="ctr" anchorCtr="0" bIns="91440" lIns="91440" numCol="1" rIns="91440" spcCol="1270" spcFirstLastPara="0" tIns="91440" vert="horz" wrap="square">
            <a:noAutofit/>
          </a:bodyPr>
          <a:p>
            <a:pPr algn="l" defTabSz="1600200" lvl="0">
              <a:lnSpc>
                <a:spcPct val="90000"/>
              </a:lnSpc>
              <a:spcBef>
                <a:spcPct val="0"/>
              </a:spcBef>
              <a:spcAft>
                <a:spcPct val="35000"/>
              </a:spcAft>
            </a:pPr>
            <a:endParaRPr sz="3600" kern="1200" lang="en-US"/>
          </a:p>
        </p:txBody>
      </p:sp>
      <p:sp>
        <p:nvSpPr>
          <p:cNvPr id="1048610" name="Rectangle 15"/>
          <p:cNvSpPr/>
          <p:nvPr/>
        </p:nvSpPr>
        <p:spPr>
          <a:xfrm>
            <a:off x="1447800" y="5105400"/>
            <a:ext cx="6248400" cy="877605"/>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800" lang="en-US"/>
              <a:t>Employment Increased and Poverty reduced.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11" name="Content Placeholder 2"/>
          <p:cNvSpPr>
            <a:spLocks noGrp="1"/>
          </p:cNvSpPr>
          <p:nvPr>
            <p:ph idx="1"/>
          </p:nvPr>
        </p:nvSpPr>
        <p:spPr>
          <a:xfrm>
            <a:off x="0" y="0"/>
            <a:ext cx="9144000" cy="6858000"/>
          </a:xfrm>
        </p:spPr>
        <p:txBody>
          <a:bodyPr/>
          <a:p>
            <a:pPr algn="ctr" indent="0" marL="0">
              <a:buNone/>
            </a:pPr>
            <a:r>
              <a:rPr b="1" dirty="0" lang="en-US"/>
              <a:t> Failures of Rural Credit System</a:t>
            </a:r>
          </a:p>
          <a:p>
            <a:endParaRPr dirty="0" lang="en-US"/>
          </a:p>
        </p:txBody>
      </p:sp>
      <p:graphicFrame>
        <p:nvGraphicFramePr>
          <p:cNvPr id="4194305" name="Diagram 1"/>
          <p:cNvGraphicFramePr>
            <a:graphicFrameLocks/>
          </p:cNvGraphicFramePr>
          <p:nvPr/>
        </p:nvGraphicFramePr>
        <p:xfrm>
          <a:off x="914400" y="1397000"/>
          <a:ext cx="7848600" cy="4064000"/>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588" name="Title 1"/>
          <p:cNvSpPr>
            <a:spLocks noGrp="1"/>
          </p:cNvSpPr>
          <p:nvPr>
            <p:ph type="title"/>
          </p:nvPr>
        </p:nvSpPr>
        <p:spPr>
          <a:xfrm>
            <a:off x="0" y="0"/>
            <a:ext cx="9144000" cy="1143000"/>
          </a:xfrm>
        </p:spPr>
        <p:style>
          <a:lnRef idx="1">
            <a:schemeClr val="accent2"/>
          </a:lnRef>
          <a:fillRef idx="2">
            <a:schemeClr val="accent2"/>
          </a:fillRef>
          <a:effectRef idx="1">
            <a:schemeClr val="accent2"/>
          </a:effectRef>
          <a:fontRef idx="minor">
            <a:schemeClr val="dk1"/>
          </a:fontRef>
        </p:style>
        <p:txBody>
          <a:bodyPr>
            <a:noAutofit/>
          </a:bodyPr>
          <a:p>
            <a:pPr algn="just"/>
            <a:r>
              <a:rPr dirty="0" sz="3600" lang="en-US"/>
              <a:t>Rural development: Social, Economic and Educational Development of village areas</a:t>
            </a:r>
          </a:p>
        </p:txBody>
      </p:sp>
      <p:pic>
        <p:nvPicPr>
          <p:cNvPr id="2097153" name="Picture 3" descr="C:\Users\KRISHNAS\Desktop\Rural-Development-Courses.jpg"/>
          <p:cNvPicPr>
            <a:picLocks noChangeAspect="1" noGrp="1" noChangeArrowheads="1"/>
          </p:cNvPicPr>
          <p:nvPr>
            <p:ph idx="1"/>
          </p:nvPr>
        </p:nvPicPr>
        <p:blipFill>
          <a:blip xmlns:r="http://schemas.openxmlformats.org/officeDocument/2006/relationships" r:embed="rId1"/>
          <a:srcRect/>
          <a:stretch>
            <a:fillRect/>
          </a:stretch>
        </p:blipFill>
        <p:spPr bwMode="auto">
          <a:xfrm>
            <a:off x="0" y="1191190"/>
            <a:ext cx="9269353" cy="5666810"/>
          </a:xfrm>
          <a:prstGeom prst="rect"/>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12"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fontScale="96875" lnSpcReduction="20000"/>
          </a:bodyPr>
          <a:p>
            <a:pPr indent="0" marL="0">
              <a:lnSpc>
                <a:spcPct val="150000"/>
              </a:lnSpc>
              <a:buNone/>
            </a:pPr>
            <a:r>
              <a:rPr b="1" dirty="0" lang="en-US"/>
              <a:t>                             Role of Micro Credit</a:t>
            </a:r>
          </a:p>
          <a:p>
            <a:pPr>
              <a:lnSpc>
                <a:spcPct val="150000"/>
              </a:lnSpc>
            </a:pPr>
            <a:r>
              <a:rPr dirty="0" lang="en-US"/>
              <a:t>Micro credit is provided by Self Help Groups.</a:t>
            </a:r>
          </a:p>
          <a:p>
            <a:pPr>
              <a:lnSpc>
                <a:spcPct val="150000"/>
              </a:lnSpc>
            </a:pPr>
            <a:r>
              <a:rPr dirty="0" lang="en-US"/>
              <a:t>Micro credit facility saves villagers from the exploitation of money lenders.</a:t>
            </a:r>
          </a:p>
          <a:p>
            <a:pPr>
              <a:lnSpc>
                <a:spcPct val="150000"/>
              </a:lnSpc>
            </a:pPr>
            <a:r>
              <a:rPr dirty="0" lang="en-US"/>
              <a:t>It helps villagers to start micro production units and earn additional income.</a:t>
            </a:r>
          </a:p>
          <a:p>
            <a:pPr>
              <a:lnSpc>
                <a:spcPct val="150000"/>
              </a:lnSpc>
            </a:pPr>
            <a:r>
              <a:rPr dirty="0" lang="en-US"/>
              <a:t>SHG s encourage saving habits among the village people . </a:t>
            </a:r>
          </a:p>
          <a:p>
            <a:pPr>
              <a:lnSpc>
                <a:spcPct val="150000"/>
              </a:lnSpc>
            </a:pPr>
            <a:r>
              <a:rPr dirty="0" lang="en-US"/>
              <a:t>They also contribute towards women empowerment.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13" name="Content Placeholder 2"/>
          <p:cNvSpPr>
            <a:spLocks noGrp="1"/>
          </p:cNvSpPr>
          <p:nvPr>
            <p:ph idx="1"/>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a:p>
            <a:pPr algn="ctr" indent="0" marL="0">
              <a:buNone/>
            </a:pPr>
            <a:r>
              <a:rPr b="1" dirty="0" lang="en-US"/>
              <a:t>It is difficult for village people to get credit from formal sources</a:t>
            </a:r>
          </a:p>
          <a:p>
            <a:pPr algn="just"/>
            <a:r>
              <a:rPr dirty="0" lang="en-US"/>
              <a:t>Banks demand collateral security. Most of the villagers do not have any collateral security.</a:t>
            </a:r>
          </a:p>
          <a:p>
            <a:pPr algn="just"/>
            <a:r>
              <a:rPr dirty="0" lang="en-US"/>
              <a:t>Banks do not consider poor people credit worthy. They are not interested to give loans to poor people.</a:t>
            </a:r>
          </a:p>
          <a:p>
            <a:pPr algn="just"/>
            <a:r>
              <a:rPr dirty="0" lang="en-US"/>
              <a:t>Bank branches are not found in many villages.</a:t>
            </a:r>
          </a:p>
          <a:p>
            <a:pPr algn="just"/>
            <a:r>
              <a:rPr dirty="0" lang="en-US"/>
              <a:t>Banks demand several documents. Poor people will not be able to arrange these documents.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14" name="Title 1"/>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p>
            <a:r>
              <a:rPr dirty="0" lang="en-US">
                <a:latin typeface="Berlin Sans FB Demi" panose="020E0802020502020306" pitchFamily="34" charset="0"/>
              </a:rPr>
              <a:t>AGRICULTURAL MARKETING</a:t>
            </a:r>
          </a:p>
        </p:txBody>
      </p:sp>
      <p:pic>
        <p:nvPicPr>
          <p:cNvPr id="2097163" name="Picture 2" descr="C:\Users\KRISHNAS\Desktop\download (4).jpg"/>
          <p:cNvPicPr>
            <a:picLocks noChangeAspect="1" noGrp="1" noChangeArrowheads="1"/>
          </p:cNvPicPr>
          <p:nvPr>
            <p:ph idx="1"/>
          </p:nvPr>
        </p:nvPicPr>
        <p:blipFill>
          <a:blip xmlns:r="http://schemas.openxmlformats.org/officeDocument/2006/relationships" r:embed="rId1"/>
          <a:srcRect/>
          <a:stretch>
            <a:fillRect/>
          </a:stretch>
        </p:blipFill>
        <p:spPr bwMode="auto">
          <a:xfrm>
            <a:off x="304800" y="1752600"/>
            <a:ext cx="8610530" cy="4648200"/>
          </a:xfrm>
          <a:prstGeom prst="rect"/>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pic>
        <p:nvPicPr>
          <p:cNvPr id="2097164" name="Picture 3" descr="C:\Users\KRISHNAS\Desktop\agriculture-produce-marketing-29-638.jpg"/>
          <p:cNvPicPr>
            <a:picLocks noChangeAspect="1" noGrp="1" noChangeArrowheads="1"/>
          </p:cNvPicPr>
          <p:nvPr>
            <p:ph idx="1"/>
          </p:nvPr>
        </p:nvPicPr>
        <p:blipFill>
          <a:blip xmlns:r="http://schemas.openxmlformats.org/officeDocument/2006/relationships" r:embed="rId1"/>
          <a:srcRect/>
          <a:stretch>
            <a:fillRect/>
          </a:stretch>
        </p:blipFill>
        <p:spPr bwMode="auto">
          <a:xfrm>
            <a:off x="4772" y="0"/>
            <a:ext cx="9139227" cy="6861583"/>
          </a:xfrm>
          <a:prstGeom prst="rect"/>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15"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p>
            <a:pPr indent="0" marL="0">
              <a:buNone/>
            </a:pPr>
            <a:r>
              <a:rPr b="1" dirty="0" lang="en-US"/>
              <a:t>      Obstacles in the path of Agricultural Marketing</a:t>
            </a:r>
          </a:p>
          <a:p>
            <a:pPr indent="0" marL="0">
              <a:buNone/>
            </a:pPr>
            <a:r>
              <a:rPr b="1" dirty="0" sz="2800" lang="en-US"/>
              <a:t>(Problems faced by farmers while marketing their goods)</a:t>
            </a:r>
          </a:p>
          <a:p>
            <a:r>
              <a:rPr dirty="0" lang="en-US"/>
              <a:t>Traders cheat farmers by wrong weighing and manipulation of accounts.</a:t>
            </a:r>
          </a:p>
          <a:p>
            <a:r>
              <a:rPr dirty="0" lang="en-US"/>
              <a:t>Farmers generally do not know the prices in the markets. So, traders pay them low prices.</a:t>
            </a:r>
          </a:p>
          <a:p>
            <a:r>
              <a:rPr dirty="0" lang="en-US"/>
              <a:t>Farmers do not have proper storage facilities.</a:t>
            </a:r>
          </a:p>
          <a:p>
            <a:r>
              <a:rPr dirty="0" lang="en-US"/>
              <a:t>Most of the villages do not have good roads.</a:t>
            </a:r>
          </a:p>
          <a:p>
            <a:r>
              <a:rPr dirty="0" lang="en-US"/>
              <a:t>There are many middle men between the farmer and the consumer. So, farmer gets low prices.</a:t>
            </a:r>
          </a:p>
          <a:p>
            <a:endParaRPr dirty="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16" name="Content Placeholder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p>
            <a:pPr algn="ctr" indent="0" marL="0">
              <a:buNone/>
            </a:pPr>
            <a:r>
              <a:rPr b="1" dirty="0" lang="en-US">
                <a:solidFill>
                  <a:srgbClr val="FF0000"/>
                </a:solidFill>
              </a:rPr>
              <a:t>Steps taken by the Government to promote Agricultural Marketing</a:t>
            </a:r>
          </a:p>
          <a:p>
            <a:pPr algn="just" indent="0" marL="0">
              <a:buNone/>
            </a:pPr>
            <a:r>
              <a:rPr b="1" dirty="0" lang="en-US">
                <a:solidFill>
                  <a:srgbClr val="00B050"/>
                </a:solidFill>
              </a:rPr>
              <a:t>1. Regulated Markets:</a:t>
            </a:r>
          </a:p>
          <a:p>
            <a:pPr algn="just">
              <a:lnSpc>
                <a:spcPct val="150000"/>
              </a:lnSpc>
            </a:pPr>
            <a:r>
              <a:rPr dirty="0" lang="en-US"/>
              <a:t>The Government has established Regulated Markets in different parts of the country.</a:t>
            </a:r>
          </a:p>
          <a:p>
            <a:pPr algn="just">
              <a:lnSpc>
                <a:spcPct val="150000"/>
              </a:lnSpc>
            </a:pPr>
            <a:r>
              <a:rPr dirty="0" lang="en-US"/>
              <a:t>The sale and purchase of goods in these markets are controlled by a market committee consisting of representatives of Government, farmers and traders.</a:t>
            </a:r>
          </a:p>
          <a:p>
            <a:pPr algn="just"/>
            <a:endParaRPr dirty="0" lang="en-US"/>
          </a:p>
          <a:p>
            <a:pPr algn="just"/>
            <a:endParaRPr dirty="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17"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p>
            <a:pPr indent="0" marL="0">
              <a:buNone/>
            </a:pPr>
            <a:r>
              <a:rPr dirty="0" lang="en-US"/>
              <a:t>2. Development of Infrastructural facilities: The Government has taken steps to construct roads, ware houses, cold storages and processing units to help farmers to market their goods.</a:t>
            </a:r>
          </a:p>
          <a:p>
            <a:pPr indent="0" marL="0">
              <a:buNone/>
            </a:pPr>
            <a:r>
              <a:rPr dirty="0" lang="en-US"/>
              <a:t>3. Co- operative Agricultural Marketing Societies: The co-operative societies of farmers may collect the products and profitably market them in towns and cities.</a:t>
            </a:r>
          </a:p>
          <a:p>
            <a:pPr indent="0" marL="0">
              <a:buNone/>
            </a:pPr>
            <a:r>
              <a:rPr dirty="0" lang="en-US"/>
              <a:t>4. Farmers Market: In some states like Tamil Nadu, the Government established Farmers Market. The farmers can bring their products directly to these markets and sell to consumers. Middle men can be avoided.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18" name="Title 1"/>
          <p:cNvSpPr>
            <a:spLocks noGrp="1"/>
          </p:cNvSpPr>
          <p:nvPr>
            <p:ph type="title"/>
          </p:nvPr>
        </p:nvSpPr>
        <p:spPr/>
        <p:txBody>
          <a:bodyPr/>
          <a:p>
            <a:endParaRPr lang="en-US"/>
          </a:p>
        </p:txBody>
      </p:sp>
      <p:pic>
        <p:nvPicPr>
          <p:cNvPr id="2097165" name="Picture 2" descr="C:\Users\KRISHNAS\Desktop\15sa-sandhai-14+15cb_uzhavar-Sandha.jpg"/>
          <p:cNvPicPr>
            <a:picLocks noChangeAspect="1" noGrp="1" noChangeArrowheads="1"/>
          </p:cNvPicPr>
          <p:nvPr>
            <p:ph idx="1"/>
          </p:nvPr>
        </p:nvPicPr>
        <p:blipFill>
          <a:blip xmlns:r="http://schemas.openxmlformats.org/officeDocument/2006/relationships" r:embed="rId1"/>
          <a:srcRect/>
          <a:stretch>
            <a:fillRect/>
          </a:stretch>
        </p:blipFill>
        <p:spPr bwMode="auto">
          <a:xfrm>
            <a:off x="-30267" y="0"/>
            <a:ext cx="9174267" cy="6858000"/>
          </a:xfrm>
          <a:prstGeom prst="rect"/>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19" name="Title 1"/>
          <p:cNvSpPr>
            <a:spLocks noGrp="1"/>
          </p:cNvSpPr>
          <p:nvPr>
            <p:ph type="title"/>
          </p:nvPr>
        </p:nvSpPr>
        <p:spPr>
          <a:xfrm>
            <a:off x="0" y="0"/>
            <a:ext cx="9144000" cy="1417638"/>
          </a:xfrm>
        </p:spPr>
        <p:style>
          <a:lnRef idx="2">
            <a:schemeClr val="accent4">
              <a:shade val="50000"/>
            </a:schemeClr>
          </a:lnRef>
          <a:fillRef idx="1">
            <a:schemeClr val="accent4"/>
          </a:fillRef>
          <a:effectRef idx="0">
            <a:schemeClr val="accent4"/>
          </a:effectRef>
          <a:fontRef idx="minor">
            <a:schemeClr val="lt1"/>
          </a:fontRef>
        </p:style>
        <p:txBody>
          <a:bodyPr/>
          <a:p>
            <a:r>
              <a:rPr dirty="0" lang="en-US"/>
              <a:t>FARMERS’ MARKET</a:t>
            </a:r>
          </a:p>
        </p:txBody>
      </p:sp>
      <p:sp>
        <p:nvSpPr>
          <p:cNvPr id="1048620"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6875" lnSpcReduction="10000"/>
          </a:bodyPr>
          <a:p>
            <a:pPr>
              <a:lnSpc>
                <a:spcPct val="150000"/>
              </a:lnSpc>
            </a:pPr>
            <a:r>
              <a:rPr dirty="0" lang="en-US"/>
              <a:t>APNI MANDI – PUNJAB, HARYANA AND RAJASTHAN</a:t>
            </a:r>
          </a:p>
          <a:p>
            <a:pPr>
              <a:lnSpc>
                <a:spcPct val="150000"/>
              </a:lnSpc>
            </a:pPr>
            <a:r>
              <a:rPr dirty="0" lang="en-US"/>
              <a:t>HADASPAR MANDI – PUNE</a:t>
            </a:r>
          </a:p>
          <a:p>
            <a:pPr>
              <a:lnSpc>
                <a:spcPct val="150000"/>
              </a:lnSpc>
            </a:pPr>
            <a:r>
              <a:rPr dirty="0" lang="en-US"/>
              <a:t>RYTHU BAZAR – ANDHRAPRADESH AND TELANGANA</a:t>
            </a:r>
          </a:p>
          <a:p>
            <a:pPr>
              <a:lnSpc>
                <a:spcPct val="150000"/>
              </a:lnSpc>
            </a:pPr>
            <a:r>
              <a:rPr dirty="0" lang="en-US"/>
              <a:t>UZHAVAR SANDHAI – TAMIL NADU</a:t>
            </a:r>
          </a:p>
          <a:p>
            <a:pPr>
              <a:lnSpc>
                <a:spcPct val="150000"/>
              </a:lnSpc>
            </a:pPr>
            <a:endParaRPr dirty="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21"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fontScale="96875" lnSpcReduction="10000"/>
          </a:bodyPr>
          <a:p>
            <a:pPr algn="just" indent="0" marL="0">
              <a:buNone/>
            </a:pPr>
            <a:r>
              <a:rPr dirty="0" lang="en-US"/>
              <a:t>4. Storage Facilities: The Government has set up a number of pest free and weather proof storage facilities to farmers to store their products.</a:t>
            </a:r>
          </a:p>
          <a:p>
            <a:pPr algn="just" indent="0" marL="0">
              <a:buNone/>
            </a:pPr>
            <a:r>
              <a:rPr dirty="0" lang="en-US"/>
              <a:t>5. Minimum Support Price: The Government announces MSP for some agricultural crops well before the sowing season. At the time of harvesting, if the market price is lower than the MSP, the Government will buy those crops from the farmer at the MSP.</a:t>
            </a:r>
          </a:p>
          <a:p>
            <a:pPr algn="just" indent="0" marL="0">
              <a:buNone/>
            </a:pPr>
            <a:r>
              <a:rPr dirty="0" lang="en-US"/>
              <a:t>6. Some Multi National Enterprises enter in to agreement with farmers. They encourage farmers to cultivate certain crops. They provide them seeds, </a:t>
            </a:r>
            <a:r>
              <a:rPr dirty="0" lang="en-US" err="1"/>
              <a:t>fertilisers</a:t>
            </a:r>
            <a:r>
              <a:rPr dirty="0" lang="en-US"/>
              <a:t> and money in advance. Later, they buy the products and market them.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589" name="Content Placeholder 2"/>
          <p:cNvSpPr>
            <a:spLocks noGrp="1"/>
          </p:cNvSpPr>
          <p:nvPr>
            <p:ph idx="1"/>
          </p:nvPr>
        </p:nvSpPr>
        <p:spPr>
          <a:xfrm>
            <a:off x="0" y="0"/>
            <a:ext cx="9144000" cy="6858000"/>
          </a:xfrm>
        </p:spPr>
        <p:txBody>
          <a:bodyPr/>
          <a:p>
            <a:pPr indent="0" marL="0">
              <a:buNone/>
            </a:pPr>
            <a:r>
              <a:rPr b="1" dirty="0" lang="en-US">
                <a:solidFill>
                  <a:srgbClr val="FF0000"/>
                </a:solidFill>
              </a:rPr>
              <a:t>    Rural Development includes the following:</a:t>
            </a:r>
          </a:p>
          <a:p>
            <a:endParaRPr dirty="0" lang="en-US"/>
          </a:p>
        </p:txBody>
      </p:sp>
      <p:sp>
        <p:nvSpPr>
          <p:cNvPr id="1048590" name="Rounded Rectangle 3"/>
          <p:cNvSpPr/>
          <p:nvPr/>
        </p:nvSpPr>
        <p:spPr>
          <a:xfrm>
            <a:off x="304800" y="838200"/>
            <a:ext cx="8839200" cy="914400"/>
          </a:xfrm>
          <a:prstGeom prst="roundRect"/>
        </p:spPr>
        <p:style>
          <a:lnRef idx="1">
            <a:schemeClr val="accent2"/>
          </a:lnRef>
          <a:fillRef idx="2">
            <a:schemeClr val="accent2"/>
          </a:fillRef>
          <a:effectRef idx="1">
            <a:schemeClr val="accent2"/>
          </a:effectRef>
          <a:fontRef idx="minor">
            <a:schemeClr val="dk1"/>
          </a:fontRef>
        </p:style>
        <p:txBody>
          <a:bodyPr anchor="ctr" rtlCol="0"/>
          <a:p>
            <a:pPr algn="ctr"/>
            <a:r>
              <a:rPr dirty="0" sz="2800" lang="en-US"/>
              <a:t>HUMAN RESOURCE DEVELOPMENT:</a:t>
            </a:r>
          </a:p>
          <a:p>
            <a:pPr algn="ctr"/>
            <a:r>
              <a:rPr dirty="0" sz="2800" lang="en-US"/>
              <a:t> Literacy, Education, Skill Development and Health Facilities</a:t>
            </a:r>
          </a:p>
        </p:txBody>
      </p:sp>
      <p:sp>
        <p:nvSpPr>
          <p:cNvPr id="1048591" name="Rounded Rectangle 5"/>
          <p:cNvSpPr/>
          <p:nvPr/>
        </p:nvSpPr>
        <p:spPr>
          <a:xfrm>
            <a:off x="304800" y="2057400"/>
            <a:ext cx="8839200" cy="914400"/>
          </a:xfrm>
          <a:prstGeom prst="roundRect"/>
        </p:spPr>
        <p:style>
          <a:lnRef idx="1">
            <a:schemeClr val="accent4"/>
          </a:lnRef>
          <a:fillRef idx="2">
            <a:schemeClr val="accent4"/>
          </a:fillRef>
          <a:effectRef idx="1">
            <a:schemeClr val="accent4"/>
          </a:effectRef>
          <a:fontRef idx="minor">
            <a:schemeClr val="dk1"/>
          </a:fontRef>
        </p:style>
        <p:txBody>
          <a:bodyPr anchor="ctr" rtlCol="0"/>
          <a:p>
            <a:pPr algn="ctr"/>
            <a:r>
              <a:rPr dirty="0" sz="2800" lang="en-US"/>
              <a:t>LAND REFORMS TO MAKE REAL TILLER OWNER OF LAND</a:t>
            </a:r>
          </a:p>
        </p:txBody>
      </p:sp>
      <p:sp>
        <p:nvSpPr>
          <p:cNvPr id="1048592" name="Rounded Rectangle 6"/>
          <p:cNvSpPr/>
          <p:nvPr/>
        </p:nvSpPr>
        <p:spPr>
          <a:xfrm>
            <a:off x="339436" y="3276600"/>
            <a:ext cx="8804564" cy="914400"/>
          </a:xfrm>
          <a:prstGeom prst="roundRect"/>
        </p:spPr>
        <p:style>
          <a:lnRef idx="1">
            <a:schemeClr val="accent5"/>
          </a:lnRef>
          <a:fillRef idx="2">
            <a:schemeClr val="accent5"/>
          </a:fillRef>
          <a:effectRef idx="1">
            <a:schemeClr val="accent5"/>
          </a:effectRef>
          <a:fontRef idx="minor">
            <a:schemeClr val="dk1"/>
          </a:fontRef>
        </p:style>
        <p:txBody>
          <a:bodyPr anchor="ctr" rtlCol="0"/>
          <a:p>
            <a:pPr algn="ctr"/>
            <a:r>
              <a:rPr dirty="0" sz="3200" lang="en-US"/>
              <a:t>DEVELOPMENT OF LOCAL RESOURCES</a:t>
            </a:r>
          </a:p>
        </p:txBody>
      </p:sp>
      <p:sp>
        <p:nvSpPr>
          <p:cNvPr id="1048593" name="Rounded Rectangle 7"/>
          <p:cNvSpPr/>
          <p:nvPr/>
        </p:nvSpPr>
        <p:spPr>
          <a:xfrm>
            <a:off x="339436" y="4572000"/>
            <a:ext cx="8804564" cy="914400"/>
          </a:xfrm>
          <a:prstGeom prst="roundRect"/>
        </p:spPr>
        <p:style>
          <a:lnRef idx="1">
            <a:schemeClr val="accent6"/>
          </a:lnRef>
          <a:fillRef idx="2">
            <a:schemeClr val="accent6"/>
          </a:fillRef>
          <a:effectRef idx="1">
            <a:schemeClr val="accent6"/>
          </a:effectRef>
          <a:fontRef idx="minor">
            <a:schemeClr val="dk1"/>
          </a:fontRef>
        </p:style>
        <p:txBody>
          <a:bodyPr anchor="ctr" rtlCol="0"/>
          <a:p>
            <a:pPr algn="ctr"/>
            <a:r>
              <a:rPr dirty="0" sz="3200" lang="en-US"/>
              <a:t>DEVELOPMENT OF INFRASTRUCTURAL FACILITIES</a:t>
            </a:r>
          </a:p>
        </p:txBody>
      </p:sp>
      <p:sp>
        <p:nvSpPr>
          <p:cNvPr id="1048594" name="Rounded Rectangle 8"/>
          <p:cNvSpPr/>
          <p:nvPr/>
        </p:nvSpPr>
        <p:spPr>
          <a:xfrm>
            <a:off x="339436" y="5715000"/>
            <a:ext cx="8804564" cy="914400"/>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200" lang="en-US"/>
              <a:t>POVERTY ALLEVIATION AND EMPLOYMENT GENERATION PROGRAMMES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pic>
        <p:nvPicPr>
          <p:cNvPr id="2097166" name="Picture 2" descr="C:\Users\KRISHNAS\Desktop\download (5).jpg"/>
          <p:cNvPicPr>
            <a:picLocks noChangeAspect="1" noGrp="1" noChangeArrowheads="1"/>
          </p:cNvPicPr>
          <p:nvPr>
            <p:ph idx="1"/>
          </p:nvPr>
        </p:nvPicPr>
        <p:blipFill>
          <a:blip xmlns:r="http://schemas.openxmlformats.org/officeDocument/2006/relationships" r:embed="rId1"/>
          <a:srcRect/>
          <a:stretch>
            <a:fillRect/>
          </a:stretch>
        </p:blipFill>
        <p:spPr bwMode="auto">
          <a:xfrm>
            <a:off x="0" y="1447800"/>
            <a:ext cx="9144000" cy="5410200"/>
          </a:xfrm>
          <a:prstGeom prst="rect"/>
          <a:noFill/>
        </p:spPr>
      </p:pic>
      <p:sp>
        <p:nvSpPr>
          <p:cNvPr id="1048622" name="Rectangle 1"/>
          <p:cNvSpPr/>
          <p:nvPr/>
        </p:nvSpPr>
        <p:spPr>
          <a:xfrm>
            <a:off x="0" y="0"/>
            <a:ext cx="9144000" cy="1447800"/>
          </a:xfrm>
          <a:prstGeom prst="rect"/>
        </p:spPr>
        <p:style>
          <a:lnRef idx="1">
            <a:schemeClr val="accent2"/>
          </a:lnRef>
          <a:fillRef idx="2">
            <a:schemeClr val="accent2"/>
          </a:fillRef>
          <a:effectRef idx="1">
            <a:schemeClr val="accent2"/>
          </a:effectRef>
          <a:fontRef idx="minor">
            <a:schemeClr val="dk1"/>
          </a:fontRef>
        </p:style>
        <p:txBody>
          <a:bodyPr anchor="ctr" rtlCol="0"/>
          <a:p>
            <a:pPr algn="ctr"/>
            <a:r>
              <a:rPr b="1" dirty="0" sz="4800" lang="en-US"/>
              <a:t>AGRICULTURAL DIVERSIFICATION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2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p>
            <a:pPr algn="ctr" indent="0" marL="0">
              <a:buNone/>
            </a:pPr>
            <a:r>
              <a:rPr dirty="0" lang="en-US"/>
              <a:t>AGRICULTURAL DIVERSIFICATION</a:t>
            </a:r>
          </a:p>
          <a:p>
            <a:pPr>
              <a:lnSpc>
                <a:spcPct val="150000"/>
              </a:lnSpc>
            </a:pPr>
            <a:r>
              <a:rPr dirty="0" lang="en-US"/>
              <a:t>Production of a number of crops in the same farm along with various non-farming activities is called Agricultural Diversification.</a:t>
            </a:r>
          </a:p>
          <a:p>
            <a:pPr>
              <a:lnSpc>
                <a:spcPct val="150000"/>
              </a:lnSpc>
            </a:pPr>
            <a:r>
              <a:rPr dirty="0" lang="en-US"/>
              <a:t>Sericulture, Dairy farming and Fish farming are some of the non-farming activities.</a:t>
            </a:r>
          </a:p>
          <a:p>
            <a:pPr>
              <a:lnSpc>
                <a:spcPct val="150000"/>
              </a:lnSpc>
            </a:pPr>
            <a:r>
              <a:rPr dirty="0" lang="en-US"/>
              <a:t>Farming becomes profitable and less risky.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24" name="Title 1"/>
          <p:cNvSpPr>
            <a:spLocks noGrp="1"/>
          </p:cNvSpPr>
          <p:nvPr>
            <p:ph type="title"/>
          </p:nvPr>
        </p:nvSpPr>
        <p:spPr/>
        <p:txBody>
          <a:bodyPr/>
          <a:p>
            <a:endParaRPr lang="en-US"/>
          </a:p>
        </p:txBody>
      </p:sp>
      <p:pic>
        <p:nvPicPr>
          <p:cNvPr id="2097167" name="Picture 3" descr="C:\Users\KRISHNAS\Desktop\crop-diversification-for-sustainable-agriculture-3-638.jpg"/>
          <p:cNvPicPr>
            <a:picLocks noChangeAspect="1" noGrp="1" noChangeArrowheads="1"/>
          </p:cNvPicPr>
          <p:nvPr>
            <p:ph idx="1"/>
          </p:nvPr>
        </p:nvPicPr>
        <p:blipFill>
          <a:blip xmlns:r="http://schemas.openxmlformats.org/officeDocument/2006/relationships" r:embed="rId1"/>
          <a:srcRect/>
          <a:stretch>
            <a:fillRect/>
          </a:stretch>
        </p:blipFill>
        <p:spPr bwMode="auto">
          <a:xfrm>
            <a:off x="0" y="4724"/>
            <a:ext cx="9143999" cy="6865166"/>
          </a:xfrm>
          <a:prstGeom prst="rect"/>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25" name="Title 1"/>
          <p:cNvSpPr>
            <a:spLocks noGrp="1"/>
          </p:cNvSpPr>
          <p:nvPr>
            <p:ph type="title"/>
          </p:nvPr>
        </p:nvSpPr>
        <p:spPr>
          <a:xfrm>
            <a:off x="0" y="0"/>
            <a:ext cx="9144000" cy="6096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p>
            <a:r>
              <a:rPr dirty="0" lang="en-US"/>
              <a:t>MIXED FARMING</a:t>
            </a:r>
          </a:p>
        </p:txBody>
      </p:sp>
      <p:pic>
        <p:nvPicPr>
          <p:cNvPr id="2097168" name="Picture 2" descr="C:\Users\KRISHNAS\Desktop\images.jpg"/>
          <p:cNvPicPr>
            <a:picLocks noChangeAspect="1" noGrp="1" noChangeArrowheads="1"/>
          </p:cNvPicPr>
          <p:nvPr>
            <p:ph idx="1"/>
          </p:nvPr>
        </p:nvPicPr>
        <p:blipFill>
          <a:blip xmlns:r="http://schemas.openxmlformats.org/officeDocument/2006/relationships" r:embed="rId1"/>
          <a:srcRect/>
          <a:stretch>
            <a:fillRect/>
          </a:stretch>
        </p:blipFill>
        <p:spPr bwMode="auto">
          <a:xfrm>
            <a:off x="0" y="609600"/>
            <a:ext cx="9145791" cy="6248400"/>
          </a:xfrm>
          <a:prstGeom prst="rect"/>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626" name="Title 1"/>
          <p:cNvSpPr>
            <a:spLocks noGrp="1"/>
          </p:cNvSpPr>
          <p:nvPr>
            <p:ph type="title"/>
          </p:nvPr>
        </p:nvSpPr>
        <p:spPr/>
        <p:txBody>
          <a:bodyPr/>
          <a:p>
            <a:endParaRPr lang="en-US"/>
          </a:p>
        </p:txBody>
      </p:sp>
      <p:pic>
        <p:nvPicPr>
          <p:cNvPr id="2097169" name="Picture 2" descr="C:\Users\KRISHNAS\Desktop\animal-husbandry-department-office-1170x568.jpg"/>
          <p:cNvPicPr>
            <a:picLocks noChangeAspect="1" noGrp="1" noChangeArrowheads="1"/>
          </p:cNvPicPr>
          <p:nvPr>
            <p:ph idx="1"/>
          </p:nvPr>
        </p:nvPicPr>
        <p:blipFill>
          <a:blip xmlns:r="http://schemas.openxmlformats.org/officeDocument/2006/relationships" r:embed="rId1"/>
          <a:srcRect/>
          <a:stretch>
            <a:fillRect/>
          </a:stretch>
        </p:blipFill>
        <p:spPr bwMode="auto">
          <a:xfrm>
            <a:off x="0" y="0"/>
            <a:ext cx="9144000" cy="6858000"/>
          </a:xfrm>
          <a:prstGeom prst="rect"/>
          <a:noFill/>
        </p:spPr>
      </p:pic>
      <p:sp>
        <p:nvSpPr>
          <p:cNvPr id="1048627" name="Rounded Rectangle 3"/>
          <p:cNvSpPr/>
          <p:nvPr/>
        </p:nvSpPr>
        <p:spPr>
          <a:xfrm>
            <a:off x="1447800" y="3581400"/>
            <a:ext cx="5562600" cy="838200"/>
          </a:xfrm>
          <a:prstGeom prst="roundRect"/>
        </p:spPr>
        <p:style>
          <a:lnRef idx="1">
            <a:schemeClr val="accent2"/>
          </a:lnRef>
          <a:fillRef idx="2">
            <a:schemeClr val="accent2"/>
          </a:fillRef>
          <a:effectRef idx="1">
            <a:schemeClr val="accent2"/>
          </a:effectRef>
          <a:fontRef idx="minor">
            <a:schemeClr val="dk1"/>
          </a:fontRef>
        </p:style>
        <p:txBody>
          <a:bodyPr anchor="ctr" rtlCol="0"/>
          <a:p>
            <a:pPr algn="ctr"/>
            <a:r>
              <a:rPr dirty="0" sz="4000" lang="en-US"/>
              <a:t>ANIMAL HUSBANDRY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28" name="Content Placeholder 2"/>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a:bodyPr>
          <a:p>
            <a:pPr indent="0" marL="0">
              <a:buNone/>
            </a:pPr>
            <a:r>
              <a:rPr dirty="0" lang="en-US"/>
              <a:t>                           ANIMAL HUSBANDRY</a:t>
            </a:r>
          </a:p>
          <a:p>
            <a:pPr algn="just"/>
            <a:r>
              <a:rPr dirty="0" lang="en-US"/>
              <a:t>Animal Husbandry is the breeding and caring of animals such as cattle, goats and fowl.</a:t>
            </a:r>
          </a:p>
          <a:p>
            <a:pPr algn="just"/>
            <a:r>
              <a:rPr dirty="0" lang="en-US"/>
              <a:t>It provides stable income to the farmer. </a:t>
            </a:r>
          </a:p>
          <a:p>
            <a:pPr algn="just"/>
            <a:r>
              <a:rPr dirty="0" lang="en-US"/>
              <a:t>Animals help in transportation and agricultural work.</a:t>
            </a:r>
          </a:p>
          <a:p>
            <a:pPr algn="just"/>
            <a:r>
              <a:rPr dirty="0" lang="en-US"/>
              <a:t>It provides food stability and the fuel needed for the villagers.</a:t>
            </a:r>
          </a:p>
          <a:p>
            <a:pPr algn="just"/>
            <a:r>
              <a:rPr dirty="0" lang="en-US"/>
              <a:t>Large number farmers earn their livelihood from animal husbandry.</a:t>
            </a:r>
          </a:p>
          <a:p>
            <a:pPr algn="just"/>
            <a:r>
              <a:rPr dirty="0" lang="en-US"/>
              <a:t>Animal waste can be used as manure.</a:t>
            </a:r>
          </a:p>
          <a:p>
            <a:pPr algn="just">
              <a:lnSpc>
                <a:spcPct val="150000"/>
              </a:lnSpc>
            </a:pPr>
            <a:endParaRPr dirty="0"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29" name="Title 1"/>
          <p:cNvSpPr>
            <a:spLocks noGrp="1"/>
          </p:cNvSpPr>
          <p:nvPr>
            <p:ph type="title"/>
          </p:nvPr>
        </p:nvSpPr>
        <p:spPr/>
        <p:txBody>
          <a:bodyPr/>
          <a:p>
            <a:endParaRPr lang="en-US"/>
          </a:p>
        </p:txBody>
      </p:sp>
      <p:pic>
        <p:nvPicPr>
          <p:cNvPr id="2097170" name="Picture 2" descr="C:\Users\KRISHNAS\Desktop\harsh-biology-ppt-6-638.jpg"/>
          <p:cNvPicPr>
            <a:picLocks noChangeAspect="1" noGrp="1" noChangeArrowheads="1"/>
          </p:cNvPicPr>
          <p:nvPr>
            <p:ph idx="1"/>
          </p:nvPr>
        </p:nvPicPr>
        <p:blipFill>
          <a:blip xmlns:r="http://schemas.openxmlformats.org/officeDocument/2006/relationships" r:embed="rId1"/>
          <a:srcRect/>
          <a:stretch>
            <a:fillRect/>
          </a:stretch>
        </p:blipFill>
        <p:spPr bwMode="auto">
          <a:xfrm>
            <a:off x="0" y="4724"/>
            <a:ext cx="9143999" cy="6853276"/>
          </a:xfrm>
          <a:prstGeom prst="rect"/>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pic>
        <p:nvPicPr>
          <p:cNvPr id="2097171" name="Picture 2" descr="C:\Users\KRISHNAS\Desktop\download (1).jpg"/>
          <p:cNvPicPr>
            <a:picLocks noChangeAspect="1" noGrp="1" noChangeArrowheads="1"/>
          </p:cNvPicPr>
          <p:nvPr>
            <p:ph idx="1"/>
          </p:nvPr>
        </p:nvPicPr>
        <p:blipFill>
          <a:blip xmlns:r="http://schemas.openxmlformats.org/officeDocument/2006/relationships" r:embed="rId1"/>
          <a:srcRect/>
          <a:stretch>
            <a:fillRect/>
          </a:stretch>
        </p:blipFill>
        <p:spPr bwMode="auto">
          <a:xfrm>
            <a:off x="1" y="868681"/>
            <a:ext cx="9198428" cy="5989319"/>
          </a:xfrm>
          <a:prstGeom prst="rect"/>
          <a:noFill/>
        </p:spPr>
      </p:pic>
      <p:sp>
        <p:nvSpPr>
          <p:cNvPr id="1048630" name="Rectangle 3"/>
          <p:cNvSpPr/>
          <p:nvPr/>
        </p:nvSpPr>
        <p:spPr>
          <a:xfrm>
            <a:off x="0" y="0"/>
            <a:ext cx="9144000" cy="838200"/>
          </a:xfrm>
          <a:prstGeom prst="rect"/>
        </p:spPr>
        <p:style>
          <a:lnRef idx="3">
            <a:schemeClr val="lt1"/>
          </a:lnRef>
          <a:fillRef idx="1">
            <a:schemeClr val="accent2"/>
          </a:fillRef>
          <a:effectRef idx="1">
            <a:schemeClr val="accent2"/>
          </a:effectRef>
          <a:fontRef idx="minor">
            <a:schemeClr val="lt1"/>
          </a:fontRef>
        </p:style>
        <p:txBody>
          <a:bodyPr anchor="ctr" rtlCol="0"/>
          <a:p>
            <a:pPr algn="ctr"/>
            <a:r>
              <a:rPr dirty="0" sz="6000" lang="en-US"/>
              <a:t>FORESTRY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31" name="Title 1"/>
          <p:cNvSpPr>
            <a:spLocks noGrp="1"/>
          </p:cNvSpPr>
          <p:nvPr>
            <p:ph type="title"/>
          </p:nvPr>
        </p:nvSpPr>
        <p:spPr>
          <a:xfrm>
            <a:off x="0" y="0"/>
            <a:ext cx="9144000" cy="1447800"/>
          </a:xfrm>
        </p:spPr>
        <p:style>
          <a:lnRef idx="2">
            <a:schemeClr val="accent2">
              <a:shade val="50000"/>
            </a:schemeClr>
          </a:lnRef>
          <a:fillRef idx="1">
            <a:schemeClr val="accent2"/>
          </a:fillRef>
          <a:effectRef idx="0">
            <a:schemeClr val="accent2"/>
          </a:effectRef>
          <a:fontRef idx="minor">
            <a:schemeClr val="lt1"/>
          </a:fontRef>
        </p:style>
        <p:txBody>
          <a:bodyPr>
            <a:normAutofit/>
          </a:bodyPr>
          <a:p>
            <a:r>
              <a:rPr dirty="0" lang="en-US"/>
              <a:t>FORESTRY</a:t>
            </a:r>
          </a:p>
        </p:txBody>
      </p:sp>
      <p:sp>
        <p:nvSpPr>
          <p:cNvPr id="1048632" name="Content Placeholder 2"/>
          <p:cNvSpPr>
            <a:spLocks noGrp="1"/>
          </p:cNvSpPr>
          <p:nvPr>
            <p:ph idx="1"/>
          </p:nvPr>
        </p:nvSpPr>
        <p:spPr>
          <a:xfrm>
            <a:off x="0" y="1447800"/>
            <a:ext cx="9144000" cy="5410200"/>
          </a:xfrm>
        </p:spPr>
        <p:style>
          <a:lnRef idx="1">
            <a:schemeClr val="accent4"/>
          </a:lnRef>
          <a:fillRef idx="2">
            <a:schemeClr val="accent4"/>
          </a:fillRef>
          <a:effectRef idx="1">
            <a:schemeClr val="accent4"/>
          </a:effectRef>
          <a:fontRef idx="minor">
            <a:schemeClr val="dk1"/>
          </a:fontRef>
        </p:style>
        <p:txBody>
          <a:bodyPr/>
          <a:p>
            <a:pPr>
              <a:lnSpc>
                <a:spcPct val="150000"/>
              </a:lnSpc>
            </a:pPr>
            <a:r>
              <a:rPr dirty="0" lang="en-US"/>
              <a:t>Scientific </a:t>
            </a:r>
            <a:r>
              <a:rPr dirty="0" lang="en-US" err="1"/>
              <a:t>utilisation</a:t>
            </a:r>
            <a:r>
              <a:rPr dirty="0" lang="en-US"/>
              <a:t> of forests and forest products is called Forestry. </a:t>
            </a:r>
          </a:p>
          <a:p>
            <a:pPr>
              <a:lnSpc>
                <a:spcPct val="150000"/>
              </a:lnSpc>
            </a:pPr>
            <a:r>
              <a:rPr dirty="0" lang="en-US"/>
              <a:t>It can provide additional </a:t>
            </a:r>
            <a:r>
              <a:rPr dirty="0" lang="en-US" err="1"/>
              <a:t>inxcome</a:t>
            </a:r>
            <a:r>
              <a:rPr dirty="0" lang="en-US"/>
              <a:t> to the farmers who live in villages located close to forests.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633" name="Title 1"/>
          <p:cNvSpPr>
            <a:spLocks noGrp="1"/>
          </p:cNvSpPr>
          <p:nvPr>
            <p:ph type="title"/>
          </p:nvPr>
        </p:nvSpPr>
        <p:spPr/>
        <p:txBody>
          <a:bodyPr/>
          <a:p>
            <a:endParaRPr lang="en-US"/>
          </a:p>
        </p:txBody>
      </p:sp>
      <p:pic>
        <p:nvPicPr>
          <p:cNvPr id="2097172" name="Picture 2" descr="C:\Users\KRISHNAS\Desktop\maxresdefault.jpg"/>
          <p:cNvPicPr>
            <a:picLocks noChangeAspect="1" noGrp="1" noChangeArrowheads="1"/>
          </p:cNvPicPr>
          <p:nvPr>
            <p:ph idx="1"/>
          </p:nvPr>
        </p:nvPicPr>
        <p:blipFill>
          <a:blip xmlns:r="http://schemas.openxmlformats.org/officeDocument/2006/relationships" r:embed="rId1"/>
          <a:srcRect/>
          <a:stretch>
            <a:fillRect/>
          </a:stretch>
        </p:blipFill>
        <p:spPr bwMode="auto">
          <a:xfrm>
            <a:off x="0" y="0"/>
            <a:ext cx="9144000" cy="6858000"/>
          </a:xfrm>
          <a:prstGeom prst="rect"/>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595"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lnSpcReduction="10000"/>
          </a:bodyPr>
          <a:p>
            <a:pPr indent="0" marL="0">
              <a:buNone/>
            </a:pPr>
            <a:r>
              <a:rPr dirty="0" lang="en-US"/>
              <a:t>       IMPORTANCE OF RURAL DEVELOPMENT</a:t>
            </a:r>
          </a:p>
          <a:p>
            <a:pPr>
              <a:lnSpc>
                <a:spcPct val="150000"/>
              </a:lnSpc>
            </a:pPr>
            <a:r>
              <a:rPr dirty="0" lang="en-US"/>
              <a:t>More than two – third of the population depend on agriculture. They live in villages.</a:t>
            </a:r>
          </a:p>
          <a:p>
            <a:pPr>
              <a:lnSpc>
                <a:spcPct val="150000"/>
              </a:lnSpc>
            </a:pPr>
            <a:r>
              <a:rPr dirty="0" lang="en-US"/>
              <a:t>Most of the poor people live in villages.</a:t>
            </a:r>
          </a:p>
          <a:p>
            <a:pPr>
              <a:lnSpc>
                <a:spcPct val="150000"/>
              </a:lnSpc>
            </a:pPr>
            <a:r>
              <a:rPr dirty="0" lang="en-US"/>
              <a:t>Agricultural growth rate has decreased to 3% per annum.</a:t>
            </a:r>
          </a:p>
          <a:p>
            <a:pPr>
              <a:lnSpc>
                <a:spcPct val="150000"/>
              </a:lnSpc>
            </a:pPr>
            <a:r>
              <a:rPr dirty="0" lang="en-US"/>
              <a:t>Cottage and village industries have declined.</a:t>
            </a:r>
          </a:p>
          <a:p>
            <a:pPr>
              <a:lnSpc>
                <a:spcPct val="150000"/>
              </a:lnSpc>
            </a:pPr>
            <a:r>
              <a:rPr dirty="0" lang="en-US"/>
              <a:t>So, to improve the welfare of people steps should be taken for the development of villages.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634" name="Title 1"/>
          <p:cNvSpPr>
            <a:spLocks noGrp="1"/>
          </p:cNvSpPr>
          <p:nvPr>
            <p:ph type="title"/>
          </p:nvPr>
        </p:nvSpPr>
        <p:spPr>
          <a:xfrm>
            <a:off x="0" y="0"/>
            <a:ext cx="9144000" cy="914400"/>
          </a:xfrm>
        </p:spPr>
        <p:style>
          <a:lnRef idx="1">
            <a:schemeClr val="accent3"/>
          </a:lnRef>
          <a:fillRef idx="2">
            <a:schemeClr val="accent3"/>
          </a:fillRef>
          <a:effectRef idx="1">
            <a:schemeClr val="accent3"/>
          </a:effectRef>
          <a:fontRef idx="minor">
            <a:schemeClr val="dk1"/>
          </a:fontRef>
        </p:style>
        <p:txBody>
          <a:bodyPr/>
          <a:p>
            <a:r>
              <a:rPr dirty="0" lang="en-US"/>
              <a:t>SERICULTURE</a:t>
            </a:r>
          </a:p>
        </p:txBody>
      </p:sp>
      <p:sp>
        <p:nvSpPr>
          <p:cNvPr id="1048635" name="Content Placeholder 2"/>
          <p:cNvSpPr>
            <a:spLocks noGrp="1"/>
          </p:cNvSpPr>
          <p:nvPr>
            <p:ph idx="1"/>
          </p:nvPr>
        </p:nvSpPr>
        <p:spPr>
          <a:xfrm>
            <a:off x="0" y="990600"/>
            <a:ext cx="9144000" cy="5867400"/>
          </a:xfrm>
        </p:spPr>
        <p:style>
          <a:lnRef idx="1">
            <a:schemeClr val="accent2"/>
          </a:lnRef>
          <a:fillRef idx="2">
            <a:schemeClr val="accent2"/>
          </a:fillRef>
          <a:effectRef idx="1">
            <a:schemeClr val="accent2"/>
          </a:effectRef>
          <a:fontRef idx="minor">
            <a:schemeClr val="dk1"/>
          </a:fontRef>
        </p:style>
        <p:txBody>
          <a:bodyPr/>
          <a:p>
            <a:pPr>
              <a:lnSpc>
                <a:spcPct val="150000"/>
              </a:lnSpc>
            </a:pPr>
            <a:r>
              <a:rPr dirty="0" lang="en-US"/>
              <a:t>Rearing of silkworms and the production of silk and silk products is called Sericulture.</a:t>
            </a:r>
          </a:p>
          <a:p>
            <a:pPr>
              <a:lnSpc>
                <a:spcPct val="150000"/>
              </a:lnSpc>
            </a:pPr>
            <a:r>
              <a:rPr dirty="0" lang="en-US"/>
              <a:t>It provides additional income to the farmer.</a:t>
            </a:r>
          </a:p>
          <a:p>
            <a:pPr>
              <a:lnSpc>
                <a:spcPct val="150000"/>
              </a:lnSpc>
            </a:pPr>
            <a:r>
              <a:rPr dirty="0" lang="en-US"/>
              <a:t>It reduces poverty in villages.</a:t>
            </a:r>
          </a:p>
          <a:p>
            <a:pPr>
              <a:lnSpc>
                <a:spcPct val="150000"/>
              </a:lnSpc>
            </a:pPr>
            <a:r>
              <a:rPr dirty="0" lang="en-US"/>
              <a:t>It reduces unemployment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36" name="Title 1"/>
          <p:cNvSpPr>
            <a:spLocks noGrp="1"/>
          </p:cNvSpPr>
          <p:nvPr>
            <p:ph type="title"/>
          </p:nvPr>
        </p:nvSpPr>
        <p:spPr/>
        <p:txBody>
          <a:bodyPr/>
          <a:p>
            <a:endParaRPr lang="en-US"/>
          </a:p>
        </p:txBody>
      </p:sp>
      <p:pic>
        <p:nvPicPr>
          <p:cNvPr id="2097173" name="Picture 2" descr="C:\Users\KRISHNAS\Desktop\horticulture-640x381.gif"/>
          <p:cNvPicPr>
            <a:picLocks noChangeAspect="1" noGrp="1" noChangeArrowheads="1"/>
          </p:cNvPicPr>
          <p:nvPr>
            <p:ph idx="1"/>
          </p:nvPr>
        </p:nvPicPr>
        <p:blipFill>
          <a:blip xmlns:r="http://schemas.openxmlformats.org/officeDocument/2006/relationships" r:embed="rId1"/>
          <a:srcRect/>
          <a:stretch>
            <a:fillRect/>
          </a:stretch>
        </p:blipFill>
        <p:spPr bwMode="auto">
          <a:xfrm>
            <a:off x="2666" y="0"/>
            <a:ext cx="9141334" cy="6858000"/>
          </a:xfrm>
          <a:prstGeom prst="rect"/>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37" name="Title 1"/>
          <p:cNvSpPr>
            <a:spLocks noGrp="1"/>
          </p:cNvSpPr>
          <p:nvPr>
            <p:ph type="title"/>
          </p:nvPr>
        </p:nvSpPr>
        <p:spPr>
          <a:xfrm>
            <a:off x="0" y="0"/>
            <a:ext cx="9144000" cy="762000"/>
          </a:xfrm>
        </p:spPr>
        <p:style>
          <a:lnRef idx="2">
            <a:schemeClr val="accent2">
              <a:shade val="50000"/>
            </a:schemeClr>
          </a:lnRef>
          <a:fillRef idx="1">
            <a:schemeClr val="accent2"/>
          </a:fillRef>
          <a:effectRef idx="0">
            <a:schemeClr val="accent2"/>
          </a:effectRef>
          <a:fontRef idx="minor">
            <a:schemeClr val="lt1"/>
          </a:fontRef>
        </p:style>
        <p:txBody>
          <a:bodyPr>
            <a:normAutofit/>
          </a:bodyPr>
          <a:p>
            <a:r>
              <a:rPr dirty="0" lang="en-US"/>
              <a:t>HORTICULTURE</a:t>
            </a:r>
          </a:p>
        </p:txBody>
      </p:sp>
      <p:sp>
        <p:nvSpPr>
          <p:cNvPr id="1048638" name="Content Placeholder 2"/>
          <p:cNvSpPr>
            <a:spLocks noGrp="1"/>
          </p:cNvSpPr>
          <p:nvPr>
            <p:ph idx="1"/>
          </p:nvPr>
        </p:nvSpPr>
        <p:spPr>
          <a:xfrm>
            <a:off x="0" y="762000"/>
            <a:ext cx="9144000" cy="6096000"/>
          </a:xfrm>
        </p:spPr>
        <p:style>
          <a:lnRef idx="1">
            <a:schemeClr val="accent2"/>
          </a:lnRef>
          <a:fillRef idx="2">
            <a:schemeClr val="accent2"/>
          </a:fillRef>
          <a:effectRef idx="1">
            <a:schemeClr val="accent2"/>
          </a:effectRef>
          <a:fontRef idx="minor">
            <a:schemeClr val="dk1"/>
          </a:fontRef>
        </p:style>
        <p:txBody>
          <a:bodyPr>
            <a:normAutofit fontScale="96875" lnSpcReduction="10000"/>
          </a:bodyPr>
          <a:p>
            <a:pPr>
              <a:lnSpc>
                <a:spcPct val="150000"/>
              </a:lnSpc>
            </a:pPr>
            <a:r>
              <a:rPr dirty="0" lang="en-US"/>
              <a:t>It is the art of cultivating fruits, vegetables flowers, medicinal plants and spices.</a:t>
            </a:r>
          </a:p>
          <a:p>
            <a:pPr>
              <a:lnSpc>
                <a:spcPct val="150000"/>
              </a:lnSpc>
            </a:pPr>
            <a:r>
              <a:rPr dirty="0" lang="en-US"/>
              <a:t>It contributes one – third of the total value of agricultural products.</a:t>
            </a:r>
          </a:p>
          <a:p>
            <a:pPr>
              <a:lnSpc>
                <a:spcPct val="150000"/>
              </a:lnSpc>
            </a:pPr>
            <a:r>
              <a:rPr dirty="0" lang="en-US"/>
              <a:t>It contributes 6% of the GDP of India.</a:t>
            </a:r>
          </a:p>
          <a:p>
            <a:pPr>
              <a:lnSpc>
                <a:spcPct val="150000"/>
              </a:lnSpc>
            </a:pPr>
            <a:r>
              <a:rPr dirty="0" lang="en-US"/>
              <a:t>India is the second largest producer of fruits in the World.</a:t>
            </a:r>
          </a:p>
          <a:p>
            <a:pPr>
              <a:lnSpc>
                <a:spcPct val="150000"/>
              </a:lnSpc>
            </a:pPr>
            <a:r>
              <a:rPr dirty="0" lang="en-US"/>
              <a:t>It enables farmers to earn high income.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39" name="Title 1"/>
          <p:cNvSpPr>
            <a:spLocks noGrp="1"/>
          </p:cNvSpPr>
          <p:nvPr>
            <p:ph type="title"/>
          </p:nvPr>
        </p:nvSpPr>
        <p:spPr/>
        <p:txBody>
          <a:bodyPr/>
          <a:p>
            <a:endParaRPr lang="en-US"/>
          </a:p>
        </p:txBody>
      </p:sp>
      <p:pic>
        <p:nvPicPr>
          <p:cNvPr id="2097174" name="Picture 2" descr="C:\Users\KRISHNAS\Desktop\harsh-biology-ppt-3-638.jpg"/>
          <p:cNvPicPr>
            <a:picLocks noChangeAspect="1" noGrp="1" noChangeArrowheads="1"/>
          </p:cNvPicPr>
          <p:nvPr>
            <p:ph idx="1"/>
          </p:nvPr>
        </p:nvPicPr>
        <p:blipFill>
          <a:blip xmlns:r="http://schemas.openxmlformats.org/officeDocument/2006/relationships" r:embed="rId1"/>
          <a:srcRect/>
          <a:stretch>
            <a:fillRect/>
          </a:stretch>
        </p:blipFill>
        <p:spPr bwMode="auto">
          <a:xfrm>
            <a:off x="0" y="4724"/>
            <a:ext cx="9143999" cy="6853276"/>
          </a:xfrm>
          <a:prstGeom prst="rect"/>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40" name="Title 1"/>
          <p:cNvSpPr>
            <a:spLocks noGrp="1"/>
          </p:cNvSpPr>
          <p:nvPr>
            <p:ph type="title"/>
          </p:nvPr>
        </p:nvSpPr>
        <p:spPr>
          <a:xfrm>
            <a:off x="0" y="0"/>
            <a:ext cx="9144000" cy="838200"/>
          </a:xfrm>
        </p:spPr>
        <p:style>
          <a:lnRef idx="2">
            <a:schemeClr val="accent2">
              <a:shade val="50000"/>
            </a:schemeClr>
          </a:lnRef>
          <a:fillRef idx="1">
            <a:schemeClr val="accent2"/>
          </a:fillRef>
          <a:effectRef idx="0">
            <a:schemeClr val="accent2"/>
          </a:effectRef>
          <a:fontRef idx="minor">
            <a:schemeClr val="lt1"/>
          </a:fontRef>
        </p:style>
        <p:txBody>
          <a:bodyPr/>
          <a:p>
            <a:r>
              <a:rPr dirty="0" lang="en-US"/>
              <a:t>F</a:t>
            </a:r>
            <a:r>
              <a:rPr altLang="en-GB" dirty="0" lang="en-US"/>
              <a:t>L</a:t>
            </a:r>
            <a:r>
              <a:rPr dirty="0" lang="en-US"/>
              <a:t>ORTICULTURE</a:t>
            </a:r>
            <a:endParaRPr altLang="en-US" lang="zh-CN"/>
          </a:p>
        </p:txBody>
      </p:sp>
      <p:pic>
        <p:nvPicPr>
          <p:cNvPr id="2097175" name="Picture 2" descr="C:\Users\KRISHNAS\Desktop\images1.jpg"/>
          <p:cNvPicPr>
            <a:picLocks noChangeAspect="1" noGrp="1" noChangeArrowheads="1"/>
          </p:cNvPicPr>
          <p:nvPr>
            <p:ph idx="1"/>
          </p:nvPr>
        </p:nvPicPr>
        <p:blipFill>
          <a:blip xmlns:r="http://schemas.openxmlformats.org/officeDocument/2006/relationships" r:embed="rId1"/>
          <a:srcRect/>
          <a:stretch>
            <a:fillRect/>
          </a:stretch>
        </p:blipFill>
        <p:spPr bwMode="auto">
          <a:xfrm>
            <a:off x="-31635" y="838200"/>
            <a:ext cx="9175635" cy="6019800"/>
          </a:xfrm>
          <a:prstGeom prst="rect"/>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641" name="Title 1"/>
          <p:cNvSpPr>
            <a:spLocks noGrp="1"/>
          </p:cNvSpPr>
          <p:nvPr>
            <p:ph type="title"/>
          </p:nvPr>
        </p:nvSpPr>
        <p:spPr>
          <a:xfrm>
            <a:off x="0" y="0"/>
            <a:ext cx="9144000" cy="1524000"/>
          </a:xfrm>
        </p:spPr>
        <p:style>
          <a:lnRef idx="2">
            <a:schemeClr val="accent3">
              <a:shade val="50000"/>
            </a:schemeClr>
          </a:lnRef>
          <a:fillRef idx="1">
            <a:schemeClr val="accent3"/>
          </a:fillRef>
          <a:effectRef idx="0">
            <a:schemeClr val="accent3"/>
          </a:effectRef>
          <a:fontRef idx="minor">
            <a:schemeClr val="lt1"/>
          </a:fontRef>
        </p:style>
        <p:txBody>
          <a:bodyPr/>
          <a:p>
            <a:r>
              <a:rPr dirty="0" lang="en-US"/>
              <a:t>F</a:t>
            </a:r>
            <a:r>
              <a:rPr altLang="en-GB" dirty="0" lang="en-US"/>
              <a:t>L</a:t>
            </a:r>
            <a:r>
              <a:rPr dirty="0" lang="en-US"/>
              <a:t>ORTICULTURE</a:t>
            </a:r>
            <a:endParaRPr altLang="en-US" lang="zh-CN"/>
          </a:p>
        </p:txBody>
      </p:sp>
      <p:sp>
        <p:nvSpPr>
          <p:cNvPr id="1048642" name="Content Placeholder 2"/>
          <p:cNvSpPr>
            <a:spLocks noGrp="1"/>
          </p:cNvSpPr>
          <p:nvPr>
            <p:ph idx="1"/>
          </p:nvPr>
        </p:nvSpPr>
        <p:spPr>
          <a:xfrm>
            <a:off x="0" y="1524000"/>
            <a:ext cx="9144000" cy="5334000"/>
          </a:xfrm>
        </p:spPr>
        <p:style>
          <a:lnRef idx="1">
            <a:schemeClr val="accent4"/>
          </a:lnRef>
          <a:fillRef idx="2">
            <a:schemeClr val="accent4"/>
          </a:fillRef>
          <a:effectRef idx="1">
            <a:schemeClr val="accent4"/>
          </a:effectRef>
          <a:fontRef idx="minor">
            <a:schemeClr val="dk1"/>
          </a:fontRef>
        </p:style>
        <p:txBody>
          <a:bodyPr/>
          <a:p>
            <a:pPr>
              <a:lnSpc>
                <a:spcPct val="200000"/>
              </a:lnSpc>
            </a:pPr>
            <a:r>
              <a:rPr dirty="0" lang="en-US"/>
              <a:t>It is a branch of Horticulture.</a:t>
            </a:r>
          </a:p>
          <a:p>
            <a:r>
              <a:rPr dirty="0" lang="en-US"/>
              <a:t>It is the scientific cultivation of flowers.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643" name="Title 1"/>
          <p:cNvSpPr>
            <a:spLocks noGrp="1"/>
          </p:cNvSpPr>
          <p:nvPr>
            <p:ph type="title"/>
          </p:nvPr>
        </p:nvSpPr>
        <p:spPr>
          <a:xfrm>
            <a:off x="0" y="0"/>
            <a:ext cx="9144000" cy="1066800"/>
          </a:xfrm>
        </p:spPr>
        <p:style>
          <a:lnRef idx="1">
            <a:schemeClr val="accent2"/>
          </a:lnRef>
          <a:fillRef idx="2">
            <a:schemeClr val="accent2"/>
          </a:fillRef>
          <a:effectRef idx="1">
            <a:schemeClr val="accent2"/>
          </a:effectRef>
          <a:fontRef idx="minor">
            <a:schemeClr val="dk1"/>
          </a:fontRef>
        </p:style>
        <p:txBody>
          <a:bodyPr>
            <a:normAutofit fontScale="90000"/>
          </a:bodyPr>
          <a:p>
            <a:r>
              <a:rPr dirty="0" lang="en-US"/>
              <a:t>The role of Non-Farm Activities in promoting Rural Development</a:t>
            </a:r>
          </a:p>
        </p:txBody>
      </p:sp>
      <p:sp>
        <p:nvSpPr>
          <p:cNvPr id="1048644" name="Content Placeholder 2"/>
          <p:cNvSpPr>
            <a:spLocks noGrp="1"/>
          </p:cNvSpPr>
          <p:nvPr>
            <p:ph idx="1"/>
          </p:nvPr>
        </p:nvSpPr>
        <p:spPr>
          <a:xfrm>
            <a:off x="0" y="1143000"/>
            <a:ext cx="9144000" cy="5715000"/>
          </a:xfrm>
        </p:spPr>
        <p:style>
          <a:lnRef idx="1">
            <a:schemeClr val="accent3"/>
          </a:lnRef>
          <a:fillRef idx="2">
            <a:schemeClr val="accent3"/>
          </a:fillRef>
          <a:effectRef idx="1">
            <a:schemeClr val="accent3"/>
          </a:effectRef>
          <a:fontRef idx="minor">
            <a:schemeClr val="dk1"/>
          </a:fontRef>
        </p:style>
        <p:txBody>
          <a:bodyPr>
            <a:normAutofit fontScale="93750" lnSpcReduction="10000"/>
          </a:bodyPr>
          <a:p>
            <a:endParaRPr dirty="0" lang="en-US"/>
          </a:p>
          <a:p>
            <a:r>
              <a:rPr dirty="0" lang="en-US"/>
              <a:t>Non- farming activities reduce population pressure on land. Surplus </a:t>
            </a:r>
            <a:r>
              <a:rPr dirty="0" lang="en-US" err="1"/>
              <a:t>labour</a:t>
            </a:r>
            <a:r>
              <a:rPr dirty="0" lang="en-US"/>
              <a:t> in agriculture can be used in such activities. </a:t>
            </a:r>
          </a:p>
          <a:p>
            <a:r>
              <a:rPr dirty="0" lang="en-US"/>
              <a:t>They help the farmer to sell value added products and earn higher income. Thus they help in reducing poverty.</a:t>
            </a:r>
          </a:p>
          <a:p>
            <a:r>
              <a:rPr dirty="0" lang="en-US"/>
              <a:t>Farmers can get themselves engaged in non-farm activities during off season. Thus, they solve seasonal unemployment. </a:t>
            </a:r>
          </a:p>
          <a:p>
            <a:r>
              <a:rPr dirty="0" lang="en-US"/>
              <a:t>Even a loss in farming due to crop failure will not affect the farmer much if he has some non-farm activities also.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45" name="Title 1"/>
          <p:cNvSpPr>
            <a:spLocks noGrp="1"/>
          </p:cNvSpPr>
          <p:nvPr>
            <p:ph type="title"/>
          </p:nvPr>
        </p:nvSpPr>
        <p:spPr>
          <a:xfrm>
            <a:off x="0" y="0"/>
            <a:ext cx="9144000" cy="990600"/>
          </a:xfrm>
        </p:spPr>
        <p:style>
          <a:lnRef idx="1">
            <a:schemeClr val="accent2"/>
          </a:lnRef>
          <a:fillRef idx="2">
            <a:schemeClr val="accent2"/>
          </a:fillRef>
          <a:effectRef idx="1">
            <a:schemeClr val="accent2"/>
          </a:effectRef>
          <a:fontRef idx="minor">
            <a:schemeClr val="dk1"/>
          </a:fontRef>
        </p:style>
        <p:txBody>
          <a:bodyPr>
            <a:noAutofit/>
          </a:bodyPr>
          <a:p>
            <a:r>
              <a:rPr dirty="0" sz="2800" lang="en-US"/>
              <a:t>IMPORTANCE OF AGRICULTURAL DIVERSIFICATION FOR SUSTAINABLE DEVLEOPMENT</a:t>
            </a:r>
          </a:p>
        </p:txBody>
      </p:sp>
      <p:sp>
        <p:nvSpPr>
          <p:cNvPr id="1048646" name="Content Placeholder 2"/>
          <p:cNvSpPr>
            <a:spLocks noGrp="1"/>
          </p:cNvSpPr>
          <p:nvPr>
            <p:ph idx="1"/>
          </p:nvPr>
        </p:nvSpPr>
        <p:spPr>
          <a:xfrm>
            <a:off x="0" y="990600"/>
            <a:ext cx="9144000" cy="5867400"/>
          </a:xfrm>
        </p:spPr>
        <p:style>
          <a:lnRef idx="1">
            <a:schemeClr val="accent4"/>
          </a:lnRef>
          <a:fillRef idx="2">
            <a:schemeClr val="accent4"/>
          </a:fillRef>
          <a:effectRef idx="1">
            <a:schemeClr val="accent4"/>
          </a:effectRef>
          <a:fontRef idx="minor">
            <a:schemeClr val="dk1"/>
          </a:fontRef>
        </p:style>
        <p:txBody>
          <a:bodyPr>
            <a:normAutofit fontScale="96875" lnSpcReduction="20000"/>
          </a:bodyPr>
          <a:p>
            <a:pPr algn="just"/>
            <a:r>
              <a:rPr dirty="0" lang="en-US"/>
              <a:t>Agriculture in India depends on monsoon rains. So, it is risky. Diversification will help farmer to earn income from non-farm activities.</a:t>
            </a:r>
          </a:p>
          <a:p>
            <a:pPr algn="just"/>
            <a:r>
              <a:rPr dirty="0" lang="en-US"/>
              <a:t>During </a:t>
            </a:r>
            <a:r>
              <a:rPr dirty="0" lang="en-US" err="1"/>
              <a:t>rabi</a:t>
            </a:r>
            <a:r>
              <a:rPr dirty="0" lang="en-US"/>
              <a:t> season, agricultural activities are less. There will be unemployment. It can be reduced by developing non-farming activities.</a:t>
            </a:r>
          </a:p>
          <a:p>
            <a:pPr algn="just"/>
            <a:r>
              <a:rPr dirty="0" lang="en-US"/>
              <a:t>Diversification will help to reduce disguised unemployment.</a:t>
            </a:r>
          </a:p>
          <a:p>
            <a:pPr algn="just"/>
            <a:r>
              <a:rPr dirty="0" lang="en-US"/>
              <a:t>Diversification with different farming and non farming activities helps the farmer to earn higher income. This improves their standard of living.</a:t>
            </a:r>
          </a:p>
          <a:p>
            <a:pPr algn="just"/>
            <a:endParaRPr dirty="0"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647" name="Title 1"/>
          <p:cNvSpPr>
            <a:spLocks noGrp="1"/>
          </p:cNvSpPr>
          <p:nvPr>
            <p:ph type="title"/>
          </p:nvPr>
        </p:nvSpPr>
        <p:spPr/>
        <p:txBody>
          <a:bodyPr/>
          <a:p>
            <a:endParaRPr lang="en-US"/>
          </a:p>
        </p:txBody>
      </p:sp>
      <p:pic>
        <p:nvPicPr>
          <p:cNvPr id="2097176" name="Picture 2" descr="C:\Users\KRISHNAS\Desktop\unnamed.jpg"/>
          <p:cNvPicPr>
            <a:picLocks noChangeAspect="1" noGrp="1" noChangeArrowheads="1"/>
          </p:cNvPicPr>
          <p:nvPr>
            <p:ph idx="1"/>
          </p:nvPr>
        </p:nvPicPr>
        <p:blipFill>
          <a:blip xmlns:r="http://schemas.openxmlformats.org/officeDocument/2006/relationships" r:embed="rId1"/>
          <a:srcRect/>
          <a:stretch>
            <a:fillRect/>
          </a:stretch>
        </p:blipFill>
        <p:spPr bwMode="auto">
          <a:xfrm>
            <a:off x="0" y="1"/>
            <a:ext cx="9144000" cy="6858000"/>
          </a:xfrm>
          <a:prstGeom prst="rect"/>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648" name="Title 1"/>
          <p:cNvSpPr>
            <a:spLocks noGrp="1"/>
          </p:cNvSpPr>
          <p:nvPr>
            <p:ph type="title"/>
          </p:nvPr>
        </p:nvSpPr>
        <p:spPr>
          <a:xfrm>
            <a:off x="0" y="0"/>
            <a:ext cx="9144000" cy="1417638"/>
          </a:xfrm>
        </p:spPr>
        <p:style>
          <a:lnRef idx="2">
            <a:schemeClr val="accent2">
              <a:shade val="50000"/>
            </a:schemeClr>
          </a:lnRef>
          <a:fillRef idx="1">
            <a:schemeClr val="accent2"/>
          </a:fillRef>
          <a:effectRef idx="0">
            <a:schemeClr val="accent2"/>
          </a:effectRef>
          <a:fontRef idx="minor">
            <a:schemeClr val="lt1"/>
          </a:fontRef>
        </p:style>
        <p:txBody>
          <a:bodyPr/>
          <a:p>
            <a:r>
              <a:rPr dirty="0" lang="en-US"/>
              <a:t>ORGANIC FARMING</a:t>
            </a:r>
          </a:p>
        </p:txBody>
      </p:sp>
      <p:sp>
        <p:nvSpPr>
          <p:cNvPr id="1048649" name="Content Placeholder 2"/>
          <p:cNvSpPr>
            <a:spLocks noGrp="1"/>
          </p:cNvSpPr>
          <p:nvPr>
            <p:ph idx="1"/>
          </p:nvPr>
        </p:nvSpPr>
        <p:spPr>
          <a:xfrm>
            <a:off x="457200" y="1447800"/>
            <a:ext cx="8229600" cy="4678363"/>
          </a:xfrm>
        </p:spPr>
        <p:style>
          <a:lnRef idx="1">
            <a:schemeClr val="accent3"/>
          </a:lnRef>
          <a:fillRef idx="2">
            <a:schemeClr val="accent3"/>
          </a:fillRef>
          <a:effectRef idx="1">
            <a:schemeClr val="accent3"/>
          </a:effectRef>
          <a:fontRef idx="minor">
            <a:schemeClr val="dk1"/>
          </a:fontRef>
        </p:style>
        <p:txBody>
          <a:bodyPr>
            <a:normAutofit fontScale="96875" lnSpcReduction="20000"/>
          </a:bodyPr>
          <a:p>
            <a:pPr>
              <a:lnSpc>
                <a:spcPct val="200000"/>
              </a:lnSpc>
            </a:pPr>
            <a:r>
              <a:rPr dirty="0" lang="en-US"/>
              <a:t>It is a system of farming that uses organic inputs. Chemical </a:t>
            </a:r>
            <a:r>
              <a:rPr dirty="0" lang="en-US" err="1"/>
              <a:t>Fertilisers</a:t>
            </a:r>
            <a:r>
              <a:rPr dirty="0" lang="en-US"/>
              <a:t>, pesticides and insecticides are not used. Bio manure and biological methods of pest control are used.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596" name="Title 1"/>
          <p:cNvSpPr>
            <a:spLocks noGrp="1"/>
          </p:cNvSpPr>
          <p:nvPr>
            <p:ph type="title"/>
          </p:nvPr>
        </p:nvSpPr>
        <p:spPr>
          <a:xfrm>
            <a:off x="0" y="0"/>
            <a:ext cx="9144000" cy="1143000"/>
          </a:xfrm>
        </p:spPr>
        <p:style>
          <a:lnRef idx="3">
            <a:schemeClr val="lt1"/>
          </a:lnRef>
          <a:fillRef idx="1">
            <a:schemeClr val="accent2"/>
          </a:fillRef>
          <a:effectRef idx="1">
            <a:schemeClr val="accent2"/>
          </a:effectRef>
          <a:fontRef idx="minor">
            <a:schemeClr val="lt1"/>
          </a:fontRef>
        </p:style>
        <p:txBody>
          <a:bodyPr/>
          <a:p>
            <a:r>
              <a:rPr dirty="0" lang="en-US"/>
              <a:t>RURAL CREDIT</a:t>
            </a:r>
          </a:p>
        </p:txBody>
      </p:sp>
      <p:pic>
        <p:nvPicPr>
          <p:cNvPr id="2097154" name="Picture 4" descr="C:\Users\KRISHNAS\Desktop\farmer-hands-exchanging-money-green-crops.jpg"/>
          <p:cNvPicPr>
            <a:picLocks noChangeAspect="1" noGrp="1" noChangeArrowheads="1"/>
          </p:cNvPicPr>
          <p:nvPr>
            <p:ph idx="1"/>
          </p:nvPr>
        </p:nvPicPr>
        <p:blipFill>
          <a:blip xmlns:r="http://schemas.openxmlformats.org/officeDocument/2006/relationships" r:embed="rId1"/>
          <a:srcRect/>
          <a:stretch>
            <a:fillRect/>
          </a:stretch>
        </p:blipFill>
        <p:spPr bwMode="auto">
          <a:xfrm>
            <a:off x="1" y="1143000"/>
            <a:ext cx="9144000" cy="5715000"/>
          </a:xfrm>
          <a:prstGeom prst="rect"/>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650" name="Title 1"/>
          <p:cNvSpPr>
            <a:spLocks noGrp="1"/>
          </p:cNvSpPr>
          <p:nvPr>
            <p:ph type="title"/>
          </p:nvPr>
        </p:nvSpPr>
        <p:spPr>
          <a:xfrm>
            <a:off x="0" y="0"/>
            <a:ext cx="9144000" cy="762000"/>
          </a:xfrm>
        </p:spPr>
        <p:style>
          <a:lnRef idx="3">
            <a:schemeClr val="lt1"/>
          </a:lnRef>
          <a:fillRef idx="1">
            <a:schemeClr val="accent2"/>
          </a:fillRef>
          <a:effectRef idx="1">
            <a:schemeClr val="accent2"/>
          </a:effectRef>
          <a:fontRef idx="minor">
            <a:schemeClr val="lt1"/>
          </a:fontRef>
        </p:style>
        <p:txBody>
          <a:bodyPr>
            <a:normAutofit fontScale="90000"/>
          </a:bodyPr>
          <a:p>
            <a:r>
              <a:rPr dirty="0" sz="2400" lang="en-US"/>
              <a:t>IMPORTANCE OF ORGANIC FARMING FOR SUSTAINABLE DEVELOPMENT</a:t>
            </a:r>
          </a:p>
        </p:txBody>
      </p:sp>
      <p:sp>
        <p:nvSpPr>
          <p:cNvPr id="1048651" name="Content Placeholder 2"/>
          <p:cNvSpPr>
            <a:spLocks noGrp="1"/>
          </p:cNvSpPr>
          <p:nvPr>
            <p:ph idx="1"/>
          </p:nvPr>
        </p:nvSpPr>
        <p:spPr>
          <a:xfrm>
            <a:off x="0" y="685800"/>
            <a:ext cx="9144000" cy="6172200"/>
          </a:xfrm>
        </p:spPr>
        <p:style>
          <a:lnRef idx="1">
            <a:schemeClr val="accent4"/>
          </a:lnRef>
          <a:fillRef idx="2">
            <a:schemeClr val="accent4"/>
          </a:fillRef>
          <a:effectRef idx="1">
            <a:schemeClr val="accent4"/>
          </a:effectRef>
          <a:fontRef idx="minor">
            <a:schemeClr val="dk1"/>
          </a:fontRef>
        </p:style>
        <p:txBody>
          <a:bodyPr>
            <a:normAutofit lnSpcReduction="10000"/>
          </a:bodyPr>
          <a:p>
            <a:r>
              <a:rPr dirty="0" sz="2800" lang="en-US"/>
              <a:t>It is environment friendly. Chemicals are not used. So, it does not damage the environment.</a:t>
            </a:r>
          </a:p>
          <a:p>
            <a:r>
              <a:rPr dirty="0" sz="2800" lang="en-US"/>
              <a:t>It protects soil health. It sustains the quality of soils.</a:t>
            </a:r>
          </a:p>
          <a:p>
            <a:r>
              <a:rPr dirty="0" sz="2800" lang="en-US"/>
              <a:t>It produces nutritious and tasty food. The crops are free from dangerous chemicals.</a:t>
            </a:r>
          </a:p>
          <a:p>
            <a:r>
              <a:rPr dirty="0" sz="2800" lang="en-US"/>
              <a:t>It does not use Non-Renewable resources. Thus, it promotes sustainable development.</a:t>
            </a:r>
          </a:p>
          <a:p>
            <a:r>
              <a:rPr dirty="0" sz="2800" lang="en-US"/>
              <a:t>It is less expensive. It uses locally available resources. Farming becomes profitable.</a:t>
            </a:r>
          </a:p>
          <a:p>
            <a:r>
              <a:rPr dirty="0" sz="2800" lang="en-US"/>
              <a:t>Organic crops have good demand in other countries. We can get foreign exchange.</a:t>
            </a:r>
          </a:p>
          <a:p>
            <a:r>
              <a:rPr dirty="0" lang="en-US"/>
              <a:t>It is </a:t>
            </a:r>
            <a:r>
              <a:rPr dirty="0" lang="en-US" err="1"/>
              <a:t>labour</a:t>
            </a:r>
            <a:r>
              <a:rPr dirty="0" lang="en-US"/>
              <a:t> intensive farming. So, many people get work.</a:t>
            </a:r>
          </a:p>
          <a:p>
            <a:endParaRPr dirty="0" lang="en-US"/>
          </a:p>
          <a:p>
            <a:endParaRPr dirty="0" lang="en-US"/>
          </a:p>
          <a:p>
            <a:endParaRPr dirty="0"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652" name="Title 1"/>
          <p:cNvSpPr>
            <a:spLocks noGrp="1"/>
          </p:cNvSpPr>
          <p:nvPr>
            <p:ph type="title"/>
          </p:nvPr>
        </p:nvSpPr>
        <p:spPr>
          <a:xfrm>
            <a:off x="0" y="0"/>
            <a:ext cx="9144000" cy="6096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p>
            <a:r>
              <a:rPr dirty="0" lang="en-US"/>
              <a:t>LIMITATIONS OF ORGANIC FARMING</a:t>
            </a:r>
          </a:p>
        </p:txBody>
      </p:sp>
      <p:sp>
        <p:nvSpPr>
          <p:cNvPr id="1048653" name="Content Placeholder 2"/>
          <p:cNvSpPr>
            <a:spLocks noGrp="1"/>
          </p:cNvSpPr>
          <p:nvPr>
            <p:ph idx="1"/>
          </p:nvPr>
        </p:nvSpPr>
        <p:spPr>
          <a:xfrm>
            <a:off x="0" y="685800"/>
            <a:ext cx="9144000" cy="6172200"/>
          </a:xfrm>
        </p:spPr>
        <p:style>
          <a:lnRef idx="1">
            <a:schemeClr val="accent5"/>
          </a:lnRef>
          <a:fillRef idx="2">
            <a:schemeClr val="accent5"/>
          </a:fillRef>
          <a:effectRef idx="1">
            <a:schemeClr val="accent5"/>
          </a:effectRef>
          <a:fontRef idx="minor">
            <a:schemeClr val="dk1"/>
          </a:fontRef>
        </p:style>
        <p:txBody>
          <a:bodyPr>
            <a:normAutofit fontScale="96875" lnSpcReduction="10000"/>
          </a:bodyPr>
          <a:p>
            <a:r>
              <a:rPr dirty="0" lang="en-US"/>
              <a:t>Lack of awareness among the farmers. Many are unwilling to take up organic farming.</a:t>
            </a:r>
          </a:p>
          <a:p>
            <a:r>
              <a:rPr dirty="0" lang="en-US"/>
              <a:t>Infrastructural facilities are not sufficient and marketing facilities are limited.</a:t>
            </a:r>
          </a:p>
          <a:p>
            <a:r>
              <a:rPr dirty="0" lang="en-US"/>
              <a:t>Yield from organic farming is less. This will discourage farmers from adopting it.</a:t>
            </a:r>
          </a:p>
          <a:p>
            <a:r>
              <a:rPr dirty="0" lang="en-US"/>
              <a:t>Organic products have more blemishes and shorter shell life.</a:t>
            </a:r>
          </a:p>
          <a:p>
            <a:r>
              <a:rPr dirty="0" lang="en-US"/>
              <a:t>We do not have adequate demand for organic products as they are costlier.</a:t>
            </a:r>
          </a:p>
          <a:p>
            <a:r>
              <a:rPr dirty="0" lang="en-US"/>
              <a:t>It requires inputs like organic manure. Bio-</a:t>
            </a:r>
            <a:r>
              <a:rPr dirty="0" lang="en-US" err="1"/>
              <a:t>fertilisers</a:t>
            </a:r>
            <a:r>
              <a:rPr dirty="0" lang="en-US"/>
              <a:t> and pesticides. Farmers find it difficult to get.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654" name="Title 1"/>
          <p:cNvSpPr>
            <a:spLocks noGrp="1"/>
          </p:cNvSpPr>
          <p:nvPr>
            <p:ph type="title"/>
          </p:nvPr>
        </p:nvSpPr>
        <p:spPr>
          <a:xfrm>
            <a:off x="0" y="0"/>
            <a:ext cx="9144000" cy="762000"/>
          </a:xfrm>
        </p:spPr>
        <p:style>
          <a:lnRef idx="3">
            <a:schemeClr val="lt1"/>
          </a:lnRef>
          <a:fillRef idx="1">
            <a:schemeClr val="accent3"/>
          </a:fillRef>
          <a:effectRef idx="1">
            <a:schemeClr val="accent3"/>
          </a:effectRef>
          <a:fontRef idx="minor">
            <a:schemeClr val="lt1"/>
          </a:fontRef>
        </p:style>
        <p:txBody>
          <a:bodyPr>
            <a:normAutofit/>
          </a:bodyPr>
          <a:p>
            <a:r>
              <a:rPr dirty="0" sz="3200" lang="en-US"/>
              <a:t>PROBLEMS FACED BY FISHING COMMUNITY</a:t>
            </a:r>
          </a:p>
        </p:txBody>
      </p:sp>
      <p:sp>
        <p:nvSpPr>
          <p:cNvPr id="1048655" name="Content Placeholder 2"/>
          <p:cNvSpPr>
            <a:spLocks noGrp="1"/>
          </p:cNvSpPr>
          <p:nvPr>
            <p:ph idx="1"/>
          </p:nvPr>
        </p:nvSpPr>
        <p:spPr>
          <a:xfrm>
            <a:off x="0" y="762000"/>
            <a:ext cx="9144000" cy="6096000"/>
          </a:xfrm>
        </p:spPr>
        <p:style>
          <a:lnRef idx="3">
            <a:schemeClr val="lt1"/>
          </a:lnRef>
          <a:fillRef idx="1">
            <a:schemeClr val="accent1"/>
          </a:fillRef>
          <a:effectRef idx="1">
            <a:schemeClr val="accent1"/>
          </a:effectRef>
          <a:fontRef idx="minor">
            <a:schemeClr val="lt1"/>
          </a:fontRef>
        </p:style>
        <p:txBody>
          <a:bodyPr/>
          <a:p>
            <a:pPr>
              <a:lnSpc>
                <a:spcPct val="150000"/>
              </a:lnSpc>
            </a:pPr>
            <a:r>
              <a:rPr dirty="0" lang="en-US"/>
              <a:t>Most of the fishing families are very poor. Their per capita income is very low.</a:t>
            </a:r>
          </a:p>
          <a:p>
            <a:pPr>
              <a:lnSpc>
                <a:spcPct val="150000"/>
              </a:lnSpc>
            </a:pPr>
            <a:r>
              <a:rPr dirty="0" lang="en-US"/>
              <a:t>Many of them are illiterates and </a:t>
            </a:r>
            <a:r>
              <a:rPr dirty="0" lang="en-US" err="1"/>
              <a:t>ignorants</a:t>
            </a:r>
            <a:r>
              <a:rPr dirty="0" lang="en-US"/>
              <a:t>.</a:t>
            </a:r>
          </a:p>
          <a:p>
            <a:pPr>
              <a:lnSpc>
                <a:spcPct val="150000"/>
              </a:lnSpc>
            </a:pPr>
            <a:r>
              <a:rPr dirty="0" lang="en-US"/>
              <a:t>They are not willing to shift to other jobs.</a:t>
            </a:r>
          </a:p>
          <a:p>
            <a:pPr>
              <a:lnSpc>
                <a:spcPct val="150000"/>
              </a:lnSpc>
            </a:pPr>
            <a:r>
              <a:rPr dirty="0" lang="en-US"/>
              <a:t>Most of them are in debt trap.</a:t>
            </a:r>
          </a:p>
          <a:p>
            <a:pPr>
              <a:lnSpc>
                <a:spcPct val="150000"/>
              </a:lnSpc>
            </a:pPr>
            <a:r>
              <a:rPr dirty="0" lang="en-US"/>
              <a:t>Adverse weather conditions affect them badly.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656" name="Title 1"/>
          <p:cNvSpPr>
            <a:spLocks noGrp="1"/>
          </p:cNvSpPr>
          <p:nvPr>
            <p:ph type="title"/>
          </p:nvPr>
        </p:nvSpPr>
        <p:spPr/>
        <p:txBody>
          <a:bodyPr/>
          <a:p>
            <a:endParaRPr lang="en-US"/>
          </a:p>
        </p:txBody>
      </p:sp>
      <p:pic>
        <p:nvPicPr>
          <p:cNvPr id="2097177" name="Picture 2" descr="C:\Users\KRISHNAS\Desktop\harsh-biology-ppt-10-638.jpg"/>
          <p:cNvPicPr>
            <a:picLocks noChangeAspect="1" noGrp="1" noChangeArrowheads="1"/>
          </p:cNvPicPr>
          <p:nvPr>
            <p:ph idx="1"/>
          </p:nvPr>
        </p:nvPicPr>
        <p:blipFill>
          <a:blip xmlns:r="http://schemas.openxmlformats.org/officeDocument/2006/relationships" r:embed="rId1"/>
          <a:srcRect/>
          <a:stretch>
            <a:fillRect/>
          </a:stretch>
        </p:blipFill>
        <p:spPr bwMode="auto">
          <a:xfrm>
            <a:off x="35432" y="0"/>
            <a:ext cx="9108568" cy="6858000"/>
          </a:xfrm>
          <a:prstGeom prst="rect"/>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657" name="Title 1"/>
          <p:cNvSpPr>
            <a:spLocks noGrp="1"/>
          </p:cNvSpPr>
          <p:nvPr>
            <p:ph type="title"/>
          </p:nvPr>
        </p:nvSpPr>
        <p:spPr>
          <a:xfrm>
            <a:off x="0" y="0"/>
            <a:ext cx="9144000" cy="1219200"/>
          </a:xfrm>
        </p:spPr>
        <p:style>
          <a:lnRef idx="3">
            <a:schemeClr val="lt1"/>
          </a:lnRef>
          <a:fillRef idx="1">
            <a:schemeClr val="accent2"/>
          </a:fillRef>
          <a:effectRef idx="1">
            <a:schemeClr val="accent2"/>
          </a:effectRef>
          <a:fontRef idx="minor">
            <a:schemeClr val="lt1"/>
          </a:fontRef>
        </p:style>
        <p:txBody>
          <a:bodyPr>
            <a:normAutofit/>
          </a:bodyPr>
          <a:p>
            <a:r>
              <a:rPr dirty="0" sz="2800" lang="en-US"/>
              <a:t>ROLE OF INFORMATION TECHNOLOGY IN SUSTAINABLE DEVELOPMENT AND FOOD SECURITY</a:t>
            </a:r>
          </a:p>
        </p:txBody>
      </p:sp>
      <p:sp>
        <p:nvSpPr>
          <p:cNvPr id="1048658" name="Content Placeholder 2"/>
          <p:cNvSpPr>
            <a:spLocks noGrp="1"/>
          </p:cNvSpPr>
          <p:nvPr>
            <p:ph idx="1"/>
          </p:nvPr>
        </p:nvSpPr>
        <p:spPr>
          <a:xfrm>
            <a:off x="0" y="1143000"/>
            <a:ext cx="9144000" cy="5715000"/>
          </a:xfrm>
        </p:spPr>
        <p:style>
          <a:lnRef idx="1">
            <a:schemeClr val="accent3"/>
          </a:lnRef>
          <a:fillRef idx="2">
            <a:schemeClr val="accent3"/>
          </a:fillRef>
          <a:effectRef idx="1">
            <a:schemeClr val="accent3"/>
          </a:effectRef>
          <a:fontRef idx="minor">
            <a:schemeClr val="dk1"/>
          </a:fontRef>
        </p:style>
        <p:txBody>
          <a:bodyPr>
            <a:normAutofit lnSpcReduction="10000"/>
          </a:bodyPr>
          <a:p>
            <a:r>
              <a:rPr dirty="0" lang="en-US"/>
              <a:t>Information Technology can help to achieve sustainable development and food security in the modern World.</a:t>
            </a:r>
          </a:p>
          <a:p>
            <a:r>
              <a:rPr dirty="0" lang="en-US"/>
              <a:t>The Government can find out areas of food insecurity and vulnerability by using Information Technology.</a:t>
            </a:r>
          </a:p>
          <a:p>
            <a:r>
              <a:rPr dirty="0" lang="en-US"/>
              <a:t>IT can be used to provide information to farmers about new crops, technology and market conditions.</a:t>
            </a:r>
          </a:p>
          <a:p>
            <a:r>
              <a:rPr dirty="0" lang="en-US"/>
              <a:t>IT can create employment opportunities in village areas.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659" name="Title 1"/>
          <p:cNvSpPr>
            <a:spLocks noGrp="1"/>
          </p:cNvSpPr>
          <p:nvPr>
            <p:ph type="title"/>
          </p:nvPr>
        </p:nvSpPr>
        <p:spPr/>
        <p:txBody>
          <a:bodyPr/>
          <a:p>
            <a:endParaRPr lang="en-US"/>
          </a:p>
        </p:txBody>
      </p:sp>
      <p:pic>
        <p:nvPicPr>
          <p:cNvPr id="2097178" name="Picture 2" descr="C:\Users\KRISHNAS\Desktop\thankyou.jpg"/>
          <p:cNvPicPr>
            <a:picLocks noChangeAspect="1" noGrp="1" noChangeArrowheads="1"/>
          </p:cNvPicPr>
          <p:nvPr>
            <p:ph idx="1"/>
          </p:nvPr>
        </p:nvPicPr>
        <p:blipFill>
          <a:blip xmlns:r="http://schemas.openxmlformats.org/officeDocument/2006/relationships" r:embed="rId1" cstate="print"/>
          <a:srcRect/>
          <a:stretch>
            <a:fillRect/>
          </a:stretch>
        </p:blipFill>
        <p:spPr bwMode="auto">
          <a:xfrm>
            <a:off x="228600" y="0"/>
            <a:ext cx="8839200" cy="6864927"/>
          </a:xfrm>
          <a:prstGeom prst="rect"/>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597"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p>
            <a:pPr indent="0" marL="0">
              <a:buNone/>
            </a:pPr>
            <a:r>
              <a:rPr dirty="0" lang="en-US"/>
              <a:t>                            RURAL CREDIT</a:t>
            </a:r>
          </a:p>
          <a:p>
            <a:pPr>
              <a:lnSpc>
                <a:spcPct val="200000"/>
              </a:lnSpc>
            </a:pPr>
            <a:r>
              <a:rPr dirty="0" lang="en-US"/>
              <a:t>The word credit literally means faith.</a:t>
            </a:r>
          </a:p>
          <a:p>
            <a:pPr algn="just">
              <a:lnSpc>
                <a:spcPct val="200000"/>
              </a:lnSpc>
            </a:pPr>
            <a:r>
              <a:rPr dirty="0" lang="en-US"/>
              <a:t>Credit is an arrangement by which the lender gives money or goods to a borrower in return for a promise of repayment in future.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598"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fontScale="96875" lnSpcReduction="10000"/>
          </a:bodyPr>
          <a:p>
            <a:pPr algn="just" indent="0" marL="0">
              <a:buNone/>
            </a:pPr>
            <a:r>
              <a:rPr dirty="0" lang="en-US"/>
              <a:t>                       IMPORTANCE OF RURAL CREDIT</a:t>
            </a:r>
          </a:p>
          <a:p>
            <a:pPr algn="just"/>
            <a:r>
              <a:rPr dirty="0" lang="en-US"/>
              <a:t>Credit is needed to buy seeds, </a:t>
            </a:r>
            <a:r>
              <a:rPr dirty="0" lang="en-US" err="1"/>
              <a:t>fertilisers</a:t>
            </a:r>
            <a:r>
              <a:rPr dirty="0" lang="en-US"/>
              <a:t>, implements etc. It is also needed to meet other expenditure till the crops are ready.</a:t>
            </a:r>
          </a:p>
          <a:p>
            <a:pPr algn="just"/>
            <a:r>
              <a:rPr dirty="0" lang="en-US"/>
              <a:t>Credit is needed to buy additional land and to make wells and tube wells.</a:t>
            </a:r>
          </a:p>
          <a:p>
            <a:pPr algn="just"/>
            <a:r>
              <a:rPr dirty="0" lang="en-US"/>
              <a:t>Credit helps to start small scale industrial units in village areas.</a:t>
            </a:r>
          </a:p>
          <a:p>
            <a:pPr algn="just"/>
            <a:r>
              <a:rPr dirty="0" lang="en-US"/>
              <a:t>During crop failure, credit will help farmers to survive and to continue cultivation.</a:t>
            </a:r>
          </a:p>
          <a:p>
            <a:pPr algn="just"/>
            <a:r>
              <a:rPr dirty="0" lang="en-US"/>
              <a:t>Credit helps a farmer to adopt new technology.</a:t>
            </a:r>
          </a:p>
          <a:p>
            <a:pPr algn="just"/>
            <a:r>
              <a:rPr dirty="0" lang="en-US"/>
              <a:t>Credit is needed to meet family expenditure during marriage, death or religious functions.</a:t>
            </a:r>
          </a:p>
          <a:p>
            <a:pPr algn="just"/>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pic>
        <p:nvPicPr>
          <p:cNvPr id="2097155" name="Picture 2" descr="C:\Users\KRISHNAS\Desktop\rural-banking-11-728.jpg"/>
          <p:cNvPicPr>
            <a:picLocks noChangeAspect="1" noGrp="1" noChangeArrowheads="1"/>
          </p:cNvPicPr>
          <p:nvPr>
            <p:ph idx="1"/>
          </p:nvPr>
        </p:nvPicPr>
        <p:blipFill>
          <a:blip xmlns:r="http://schemas.openxmlformats.org/officeDocument/2006/relationships" r:embed="rId1"/>
          <a:srcRect/>
          <a:stretch>
            <a:fillRect/>
          </a:stretch>
        </p:blipFill>
        <p:spPr bwMode="auto">
          <a:xfrm>
            <a:off x="0" y="0"/>
            <a:ext cx="9144000" cy="6858000"/>
          </a:xfrm>
          <a:prstGeom prst="rect"/>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599" name="Content Placeholder 2"/>
          <p:cNvSpPr>
            <a:spLocks noGrp="1"/>
          </p:cNvSpPr>
          <p:nvPr>
            <p:ph idx="1"/>
          </p:nvPr>
        </p:nvSpPr>
        <p:spPr>
          <a:xfrm>
            <a:off x="0" y="0"/>
            <a:ext cx="9144000" cy="6858000"/>
          </a:xfrm>
        </p:spPr>
        <p:txBody>
          <a:bodyPr/>
          <a:p>
            <a:pPr algn="ctr" indent="0" marL="0">
              <a:buNone/>
            </a:pPr>
            <a:r>
              <a:rPr b="1" dirty="0" lang="en-US">
                <a:solidFill>
                  <a:srgbClr val="FF0000"/>
                </a:solidFill>
              </a:rPr>
              <a:t>INFORMAL SOURCES (NON INSTITUTIONAL SOURCES) OF CREDIT</a:t>
            </a:r>
          </a:p>
          <a:p>
            <a:pPr algn="ctr" indent="0" marL="0">
              <a:buNone/>
            </a:pPr>
            <a:endParaRPr dirty="0" lang="en-US"/>
          </a:p>
        </p:txBody>
      </p:sp>
      <p:pic>
        <p:nvPicPr>
          <p:cNvPr id="2097156" name="Picture 2" descr="C:\Users\KRISHNAS\Desktop\money-lenders.jpg"/>
          <p:cNvPicPr>
            <a:picLocks noChangeAspect="1" noChangeArrowheads="1"/>
          </p:cNvPicPr>
          <p:nvPr/>
        </p:nvPicPr>
        <p:blipFill>
          <a:blip xmlns:r="http://schemas.openxmlformats.org/officeDocument/2006/relationships" r:embed="rId1"/>
          <a:srcRect/>
          <a:stretch>
            <a:fillRect/>
          </a:stretch>
        </p:blipFill>
        <p:spPr bwMode="auto">
          <a:xfrm>
            <a:off x="0" y="990600"/>
            <a:ext cx="9144000" cy="5867400"/>
          </a:xfrm>
          <a:prstGeom prst="rect"/>
          <a:noFill/>
        </p:spPr>
      </p:pic>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RURAL DEVELOPMENT</dc:title>
  <dc:creator>KRISHNAS</dc:creator>
  <cp:lastModifiedBy>KRISHNAKUMAR C S</cp:lastModifiedBy>
  <dcterms:created xsi:type="dcterms:W3CDTF">2006-08-15T13:00:00Z</dcterms:created>
  <dcterms:modified xsi:type="dcterms:W3CDTF">2021-08-28T03:55:27Z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ae140efeac36439594fcce1614aa9201</vt:lpwstr>
  </property>
</Properties>
</file>